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 id="2147483659" r:id="rId5"/>
  </p:sldMasterIdLst>
  <p:notesMasterIdLst>
    <p:notesMasterId r:id="rId61"/>
  </p:notesMasterIdLst>
  <p:handoutMasterIdLst>
    <p:handoutMasterId r:id="rId62"/>
  </p:handoutMasterIdLst>
  <p:sldIdLst>
    <p:sldId id="472" r:id="rId6"/>
    <p:sldId id="408" r:id="rId7"/>
    <p:sldId id="409" r:id="rId8"/>
    <p:sldId id="410" r:id="rId9"/>
    <p:sldId id="411" r:id="rId10"/>
    <p:sldId id="412" r:id="rId11"/>
    <p:sldId id="413" r:id="rId12"/>
    <p:sldId id="414" r:id="rId13"/>
    <p:sldId id="415" r:id="rId14"/>
    <p:sldId id="473" r:id="rId15"/>
    <p:sldId id="416" r:id="rId16"/>
    <p:sldId id="417" r:id="rId17"/>
    <p:sldId id="418" r:id="rId18"/>
    <p:sldId id="419" r:id="rId19"/>
    <p:sldId id="474" r:id="rId20"/>
    <p:sldId id="420" r:id="rId21"/>
    <p:sldId id="421" r:id="rId22"/>
    <p:sldId id="422" r:id="rId23"/>
    <p:sldId id="423" r:id="rId24"/>
    <p:sldId id="424" r:id="rId25"/>
    <p:sldId id="464" r:id="rId26"/>
    <p:sldId id="426" r:id="rId27"/>
    <p:sldId id="427" r:id="rId28"/>
    <p:sldId id="428" r:id="rId29"/>
    <p:sldId id="475" r:id="rId30"/>
    <p:sldId id="467" r:id="rId31"/>
    <p:sldId id="430" r:id="rId32"/>
    <p:sldId id="431" r:id="rId33"/>
    <p:sldId id="432" r:id="rId34"/>
    <p:sldId id="433" r:id="rId35"/>
    <p:sldId id="476" r:id="rId36"/>
    <p:sldId id="434" r:id="rId37"/>
    <p:sldId id="435" r:id="rId38"/>
    <p:sldId id="436" r:id="rId39"/>
    <p:sldId id="437" r:id="rId40"/>
    <p:sldId id="438" r:id="rId41"/>
    <p:sldId id="439" r:id="rId42"/>
    <p:sldId id="440" r:id="rId43"/>
    <p:sldId id="441" r:id="rId44"/>
    <p:sldId id="442" r:id="rId45"/>
    <p:sldId id="443" r:id="rId46"/>
    <p:sldId id="454" r:id="rId47"/>
    <p:sldId id="445" r:id="rId48"/>
    <p:sldId id="446" r:id="rId49"/>
    <p:sldId id="447" r:id="rId50"/>
    <p:sldId id="452" r:id="rId51"/>
    <p:sldId id="448" r:id="rId52"/>
    <p:sldId id="453" r:id="rId53"/>
    <p:sldId id="458" r:id="rId54"/>
    <p:sldId id="461" r:id="rId55"/>
    <p:sldId id="459" r:id="rId56"/>
    <p:sldId id="465" r:id="rId57"/>
    <p:sldId id="466" r:id="rId58"/>
    <p:sldId id="463" r:id="rId59"/>
    <p:sldId id="298" r:id="rId60"/>
  </p:sldIdLst>
  <p:sldSz cx="9144000" cy="6858000" type="screen4x3"/>
  <p:notesSz cx="6858000" cy="9144000"/>
  <p:embeddedFontLst>
    <p:embeddedFont>
      <p:font typeface="Noto Sans Symbols" panose="020B0604020202020204" charset="0"/>
      <p:regular r:id="rId63"/>
      <p:bold r:id="rId64"/>
      <p:italic r:id="rId65"/>
      <p:boldItalic r:id="rId66"/>
    </p:embeddedFont>
    <p:embeddedFont>
      <p:font typeface="Verdana" panose="020B0604030504040204" pitchFamily="3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997" userDrawn="1">
          <p15:clr>
            <a:srgbClr val="A4A3A4"/>
          </p15:clr>
        </p15:guide>
        <p15:guide id="2" pos="295" userDrawn="1">
          <p15:clr>
            <a:srgbClr val="A4A3A4"/>
          </p15:clr>
        </p15:guide>
        <p15:guide id="4" orient="horz" pos="119" userDrawn="1">
          <p15:clr>
            <a:srgbClr val="A4A3A4"/>
          </p15:clr>
        </p15:guide>
        <p15:guide id="8" pos="5465" userDrawn="1">
          <p15:clr>
            <a:srgbClr val="A4A3A4"/>
          </p15:clr>
        </p15:guide>
        <p15:guide id="9" orient="horz" pos="981" userDrawn="1">
          <p15:clr>
            <a:srgbClr val="A4A3A4"/>
          </p15:clr>
        </p15:guide>
        <p15:guide id="10" orient="horz" pos="82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7" name="Buonanno, Lena" initials="BL" lastIdx="5" clrIdx="7">
    <p:extLst>
      <p:ext uri="{19B8F6BF-5375-455C-9EA6-DF929625EA0E}">
        <p15:presenceInfo xmlns:p15="http://schemas.microsoft.com/office/powerpoint/2012/main" userId="S::lena.buonanno@pearson.com::b7db25ab-1acc-4b12-b56c-c0da7966ba58" providerId="AD"/>
      </p:ext>
    </p:extLst>
  </p:cmAuthor>
  <p:cmAuthor id="1" name="Ruchi Sachdev" initials="" lastIdx="8" clrIdx="1"/>
  <p:cmAuthor id="8" name="Sherla, Bhanuprakash" initials="SB" lastIdx="3" clrIdx="8">
    <p:extLst>
      <p:ext uri="{19B8F6BF-5375-455C-9EA6-DF929625EA0E}">
        <p15:presenceInfo xmlns:p15="http://schemas.microsoft.com/office/powerpoint/2012/main" userId="S::bhanuprakash.sherla1@pearson.com::5b20508d-6c0f-42af-b8db-6b4d3ca3fbf6" providerId="AD"/>
      </p:ext>
    </p:extLst>
  </p:cmAuthor>
  <p:cmAuthor id="2" name="Sarah Reusché" initials="" lastIdx="13" clrIdx="2"/>
  <p:cmAuthor id="9" name="Mike K Casey " initials="MKC" lastIdx="5" clrIdx="9">
    <p:extLst>
      <p:ext uri="{19B8F6BF-5375-455C-9EA6-DF929625EA0E}">
        <p15:presenceInfo xmlns:p15="http://schemas.microsoft.com/office/powerpoint/2012/main" userId="S-1-5-21-651466693-4105645161-1697256129-3244" providerId="AD"/>
      </p:ext>
    </p:extLst>
  </p:cmAuthor>
  <p:cmAuthor id="3" name="Nitin Shankar" initials="" lastIdx="6" clrIdx="3"/>
  <p:cmAuthor id="10" name="Edward Vincent" initials="EV" lastIdx="37" clrIdx="10">
    <p:extLst>
      <p:ext uri="{19B8F6BF-5375-455C-9EA6-DF929625EA0E}">
        <p15:presenceInfo xmlns:p15="http://schemas.microsoft.com/office/powerpoint/2012/main" userId="S-1-5-21-617317731-1927854996-104450171-146641" providerId="AD"/>
      </p:ext>
    </p:extLst>
  </p:cmAuthor>
  <p:cmAuthor id="4" name="Kristen Flathman" initials="" lastIdx="1" clrIdx="4"/>
  <p:cmAuthor id="11" name="CE" initials="CE" lastIdx="1" clrIdx="11">
    <p:extLst>
      <p:ext uri="{19B8F6BF-5375-455C-9EA6-DF929625EA0E}">
        <p15:presenceInfo xmlns:p15="http://schemas.microsoft.com/office/powerpoint/2012/main" userId="CE" providerId="None"/>
      </p:ext>
    </p:extLst>
  </p:cmAuthor>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46" autoAdjust="0"/>
    <p:restoredTop sz="96357" autoAdjust="0"/>
  </p:normalViewPr>
  <p:slideViewPr>
    <p:cSldViewPr snapToGrid="0" snapToObjects="1">
      <p:cViewPr varScale="1">
        <p:scale>
          <a:sx n="106" d="100"/>
          <a:sy n="106" d="100"/>
        </p:scale>
        <p:origin x="1920" y="108"/>
      </p:cViewPr>
      <p:guideLst>
        <p:guide orient="horz" pos="3997"/>
        <p:guide pos="295"/>
        <p:guide orient="horz" pos="119"/>
        <p:guide pos="5465"/>
        <p:guide orient="horz" pos="981"/>
        <p:guide orient="horz" pos="822"/>
      </p:guideLst>
    </p:cSldViewPr>
  </p:slideViewPr>
  <p:outlineViewPr>
    <p:cViewPr>
      <p:scale>
        <a:sx n="33" d="100"/>
        <a:sy n="33" d="100"/>
      </p:scale>
      <p:origin x="0" y="-40332"/>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68" d="100"/>
          <a:sy n="68" d="100"/>
        </p:scale>
        <p:origin x="3060" y="7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font" Target="fonts/font1.fntdata"/><Relationship Id="rId68"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font" Target="fonts/font4.fntdata"/><Relationship Id="rId74"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notesMaster" Target="notesMasters/notesMaster1.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font" Target="fonts/font2.fntdata"/><Relationship Id="rId69" Type="http://schemas.openxmlformats.org/officeDocument/2006/relationships/font" Target="fonts/font7.fntdata"/><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font" Target="fonts/font5.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handoutMaster" Target="handoutMasters/handoutMaster1.xml"/><Relationship Id="rId70" Type="http://schemas.openxmlformats.org/officeDocument/2006/relationships/font" Target="fonts/font8.fntdata"/><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font" Target="fonts/font3.fntdata"/><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microsoft.com/office/2016/11/relationships/changesInfo" Target="changesInfos/changesInfo1.xml"/><Relationship Id="rId7" Type="http://schemas.openxmlformats.org/officeDocument/2006/relationships/slide" Target="slides/slide2.xml"/><Relationship Id="rId71"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llapandi Murugan" userId="213f20c9-52d8-446b-ab6b-14b65f01aa8b" providerId="ADAL" clId="{8D3EE37B-DE99-420E-ABB8-562152F6490B}"/>
    <pc:docChg chg="custSel">
      <pc:chgData name="Chellapandi Murugan" userId="213f20c9-52d8-446b-ab6b-14b65f01aa8b" providerId="ADAL" clId="{8D3EE37B-DE99-420E-ABB8-562152F6490B}" dt="2024-03-23T06:31:04.707" v="22" actId="1592"/>
      <pc:docMkLst>
        <pc:docMk/>
      </pc:docMkLst>
      <pc:sldChg chg="delCm">
        <pc:chgData name="Chellapandi Murugan" userId="213f20c9-52d8-446b-ab6b-14b65f01aa8b" providerId="ADAL" clId="{8D3EE37B-DE99-420E-ABB8-562152F6490B}" dt="2024-03-23T06:29:56.781" v="1" actId="1592"/>
        <pc:sldMkLst>
          <pc:docMk/>
          <pc:sldMk cId="2925153187" sldId="409"/>
        </pc:sldMkLst>
      </pc:sldChg>
      <pc:sldChg chg="delCm">
        <pc:chgData name="Chellapandi Murugan" userId="213f20c9-52d8-446b-ab6b-14b65f01aa8b" providerId="ADAL" clId="{8D3EE37B-DE99-420E-ABB8-562152F6490B}" dt="2024-03-23T06:29:59.077" v="2" actId="1592"/>
        <pc:sldMkLst>
          <pc:docMk/>
          <pc:sldMk cId="1924068438" sldId="410"/>
        </pc:sldMkLst>
      </pc:sldChg>
      <pc:sldChg chg="delCm">
        <pc:chgData name="Chellapandi Murugan" userId="213f20c9-52d8-446b-ab6b-14b65f01aa8b" providerId="ADAL" clId="{8D3EE37B-DE99-420E-ABB8-562152F6490B}" dt="2024-03-23T06:30:11.119" v="3" actId="1592"/>
        <pc:sldMkLst>
          <pc:docMk/>
          <pc:sldMk cId="2273461087" sldId="414"/>
        </pc:sldMkLst>
      </pc:sldChg>
      <pc:sldChg chg="delCm">
        <pc:chgData name="Chellapandi Murugan" userId="213f20c9-52d8-446b-ab6b-14b65f01aa8b" providerId="ADAL" clId="{8D3EE37B-DE99-420E-ABB8-562152F6490B}" dt="2024-03-23T06:30:16.103" v="4" actId="1592"/>
        <pc:sldMkLst>
          <pc:docMk/>
          <pc:sldMk cId="1268794674" sldId="415"/>
        </pc:sldMkLst>
      </pc:sldChg>
      <pc:sldChg chg="delCm">
        <pc:chgData name="Chellapandi Murugan" userId="213f20c9-52d8-446b-ab6b-14b65f01aa8b" providerId="ADAL" clId="{8D3EE37B-DE99-420E-ABB8-562152F6490B}" dt="2024-03-23T06:30:23.232" v="6" actId="1592"/>
        <pc:sldMkLst>
          <pc:docMk/>
          <pc:sldMk cId="3291841738" sldId="416"/>
        </pc:sldMkLst>
      </pc:sldChg>
      <pc:sldChg chg="delCm">
        <pc:chgData name="Chellapandi Murugan" userId="213f20c9-52d8-446b-ab6b-14b65f01aa8b" providerId="ADAL" clId="{8D3EE37B-DE99-420E-ABB8-562152F6490B}" dt="2024-03-23T06:30:25.576" v="7" actId="1592"/>
        <pc:sldMkLst>
          <pc:docMk/>
          <pc:sldMk cId="3233404752" sldId="419"/>
        </pc:sldMkLst>
      </pc:sldChg>
      <pc:sldChg chg="delCm">
        <pc:chgData name="Chellapandi Murugan" userId="213f20c9-52d8-446b-ab6b-14b65f01aa8b" providerId="ADAL" clId="{8D3EE37B-DE99-420E-ABB8-562152F6490B}" dt="2024-03-23T06:30:35.604" v="9" actId="1592"/>
        <pc:sldMkLst>
          <pc:docMk/>
          <pc:sldMk cId="4133272609" sldId="433"/>
        </pc:sldMkLst>
      </pc:sldChg>
      <pc:sldChg chg="delCm">
        <pc:chgData name="Chellapandi Murugan" userId="213f20c9-52d8-446b-ab6b-14b65f01aa8b" providerId="ADAL" clId="{8D3EE37B-DE99-420E-ABB8-562152F6490B}" dt="2024-03-23T06:30:42.821" v="11" actId="1592"/>
        <pc:sldMkLst>
          <pc:docMk/>
          <pc:sldMk cId="2803130222" sldId="435"/>
        </pc:sldMkLst>
      </pc:sldChg>
      <pc:sldChg chg="delCm">
        <pc:chgData name="Chellapandi Murugan" userId="213f20c9-52d8-446b-ab6b-14b65f01aa8b" providerId="ADAL" clId="{8D3EE37B-DE99-420E-ABB8-562152F6490B}" dt="2024-03-23T06:30:44.805" v="12" actId="1592"/>
        <pc:sldMkLst>
          <pc:docMk/>
          <pc:sldMk cId="4214026339" sldId="437"/>
        </pc:sldMkLst>
      </pc:sldChg>
      <pc:sldChg chg="delCm">
        <pc:chgData name="Chellapandi Murugan" userId="213f20c9-52d8-446b-ab6b-14b65f01aa8b" providerId="ADAL" clId="{8D3EE37B-DE99-420E-ABB8-562152F6490B}" dt="2024-03-23T06:30:46.336" v="13" actId="1592"/>
        <pc:sldMkLst>
          <pc:docMk/>
          <pc:sldMk cId="1355458972" sldId="440"/>
        </pc:sldMkLst>
      </pc:sldChg>
      <pc:sldChg chg="delCm">
        <pc:chgData name="Chellapandi Murugan" userId="213f20c9-52d8-446b-ab6b-14b65f01aa8b" providerId="ADAL" clId="{8D3EE37B-DE99-420E-ABB8-562152F6490B}" dt="2024-03-23T06:30:47.742" v="14" actId="1592"/>
        <pc:sldMkLst>
          <pc:docMk/>
          <pc:sldMk cId="2007606409" sldId="443"/>
        </pc:sldMkLst>
      </pc:sldChg>
      <pc:sldChg chg="delCm">
        <pc:chgData name="Chellapandi Murugan" userId="213f20c9-52d8-446b-ab6b-14b65f01aa8b" providerId="ADAL" clId="{8D3EE37B-DE99-420E-ABB8-562152F6490B}" dt="2024-03-23T06:30:50.585" v="16" actId="1592"/>
        <pc:sldMkLst>
          <pc:docMk/>
          <pc:sldMk cId="4092444635" sldId="445"/>
        </pc:sldMkLst>
      </pc:sldChg>
      <pc:sldChg chg="delCm">
        <pc:chgData name="Chellapandi Murugan" userId="213f20c9-52d8-446b-ab6b-14b65f01aa8b" providerId="ADAL" clId="{8D3EE37B-DE99-420E-ABB8-562152F6490B}" dt="2024-03-23T06:30:52.772" v="17" actId="1592"/>
        <pc:sldMkLst>
          <pc:docMk/>
          <pc:sldMk cId="3455679843" sldId="446"/>
        </pc:sldMkLst>
      </pc:sldChg>
      <pc:sldChg chg="delCm">
        <pc:chgData name="Chellapandi Murugan" userId="213f20c9-52d8-446b-ab6b-14b65f01aa8b" providerId="ADAL" clId="{8D3EE37B-DE99-420E-ABB8-562152F6490B}" dt="2024-03-23T06:30:49.086" v="15" actId="1592"/>
        <pc:sldMkLst>
          <pc:docMk/>
          <pc:sldMk cId="1416423376" sldId="454"/>
        </pc:sldMkLst>
      </pc:sldChg>
      <pc:sldChg chg="delCm">
        <pc:chgData name="Chellapandi Murugan" userId="213f20c9-52d8-446b-ab6b-14b65f01aa8b" providerId="ADAL" clId="{8D3EE37B-DE99-420E-ABB8-562152F6490B}" dt="2024-03-23T06:30:54.334" v="18" actId="1592"/>
        <pc:sldMkLst>
          <pc:docMk/>
          <pc:sldMk cId="1551160690" sldId="458"/>
        </pc:sldMkLst>
      </pc:sldChg>
      <pc:sldChg chg="delCm">
        <pc:chgData name="Chellapandi Murugan" userId="213f20c9-52d8-446b-ab6b-14b65f01aa8b" providerId="ADAL" clId="{8D3EE37B-DE99-420E-ABB8-562152F6490B}" dt="2024-03-23T06:31:02.145" v="21" actId="1592"/>
        <pc:sldMkLst>
          <pc:docMk/>
          <pc:sldMk cId="1288648185" sldId="459"/>
        </pc:sldMkLst>
      </pc:sldChg>
      <pc:sldChg chg="delCm">
        <pc:chgData name="Chellapandi Murugan" userId="213f20c9-52d8-446b-ab6b-14b65f01aa8b" providerId="ADAL" clId="{8D3EE37B-DE99-420E-ABB8-562152F6490B}" dt="2024-03-23T06:30:55.662" v="19" actId="1592"/>
        <pc:sldMkLst>
          <pc:docMk/>
          <pc:sldMk cId="2043899247" sldId="461"/>
        </pc:sldMkLst>
      </pc:sldChg>
      <pc:sldChg chg="delCm">
        <pc:chgData name="Chellapandi Murugan" userId="213f20c9-52d8-446b-ab6b-14b65f01aa8b" providerId="ADAL" clId="{8D3EE37B-DE99-420E-ABB8-562152F6490B}" dt="2024-03-23T06:31:04.707" v="22" actId="1592"/>
        <pc:sldMkLst>
          <pc:docMk/>
          <pc:sldMk cId="3123048215" sldId="465"/>
        </pc:sldMkLst>
      </pc:sldChg>
      <pc:sldChg chg="delCm">
        <pc:chgData name="Chellapandi Murugan" userId="213f20c9-52d8-446b-ab6b-14b65f01aa8b" providerId="ADAL" clId="{8D3EE37B-DE99-420E-ABB8-562152F6490B}" dt="2024-03-23T06:29:50.970" v="0" actId="1592"/>
        <pc:sldMkLst>
          <pc:docMk/>
          <pc:sldMk cId="1842579063" sldId="472"/>
        </pc:sldMkLst>
      </pc:sldChg>
      <pc:sldChg chg="delCm">
        <pc:chgData name="Chellapandi Murugan" userId="213f20c9-52d8-446b-ab6b-14b65f01aa8b" providerId="ADAL" clId="{8D3EE37B-DE99-420E-ABB8-562152F6490B}" dt="2024-03-23T06:30:21.280" v="5" actId="1592"/>
        <pc:sldMkLst>
          <pc:docMk/>
          <pc:sldMk cId="1133408548" sldId="473"/>
        </pc:sldMkLst>
      </pc:sldChg>
      <pc:sldChg chg="delCm">
        <pc:chgData name="Chellapandi Murugan" userId="213f20c9-52d8-446b-ab6b-14b65f01aa8b" providerId="ADAL" clId="{8D3EE37B-DE99-420E-ABB8-562152F6490B}" dt="2024-03-23T06:30:30.278" v="8" actId="1592"/>
        <pc:sldMkLst>
          <pc:docMk/>
          <pc:sldMk cId="370802122" sldId="474"/>
        </pc:sldMkLst>
      </pc:sldChg>
      <pc:sldChg chg="delCm">
        <pc:chgData name="Chellapandi Murugan" userId="213f20c9-52d8-446b-ab6b-14b65f01aa8b" providerId="ADAL" clId="{8D3EE37B-DE99-420E-ABB8-562152F6490B}" dt="2024-03-23T06:30:41.119" v="10" actId="1592"/>
        <pc:sldMkLst>
          <pc:docMk/>
          <pc:sldMk cId="2748970104" sldId="47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5/3/2024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wmf>
</file>

<file path=ppt/media/image13.wmf>
</file>

<file path=ppt/media/image14.png>
</file>

<file path=ppt/media/image15.wmf>
</file>

<file path=ppt/media/image16.wmf>
</file>

<file path=ppt/media/image17.wmf>
</file>

<file path=ppt/media/image18.wmf>
</file>

<file path=ppt/media/image19.wmf>
</file>

<file path=ppt/media/image2.jpg>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0.wmf>
</file>

<file path=ppt/media/image31.png>
</file>

<file path=ppt/media/image32.png>
</file>

<file path=ppt/media/image33.svg>
</file>

<file path=ppt/media/image4.png>
</file>

<file path=ppt/media/image5.png>
</file>

<file path=ppt/media/image6.png>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74875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horizontal axis ranges from 1989 to 2021 in increments of 4 years. The vertical axis ranges from 0 to 5000 in increments of 500. The graph plots a curve that starts at (1989, 350), (1993, 470), (1997, 630), (2001, 1320), (2005, 1200), (2009, 700), (2013, 1590), (2017, 2000), and (2021, 2480). The region at x = 1991, x = 2001, x = 2009, x = 2018, are shaded. All values are estimated. </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706267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446116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621222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horizontal axis ranges from September 2019 to December 2022 in increments of three months. The vertical axis for price per share ranges from 0 to 180 in increments of 20. The graph plots a curve that starts at (September 2019, 23), (December 2019, 30), (March 2020, 21), (June 2020, 41), (October 2020, 128), (December 2020, 100), (February 2021, 155), (May 2021, 80), (August 2021, 110), (December 2021, 42), (June 2022, 18), and (December 2022, 10). All values are estimated. </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2516103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horizontal axis ranges from September 2019 to December 2022 in increments of three months. The vertical axis for price per share ranges from 0 to 180 in increments of 20. The graph plots a curve that starts at (September 2019, 23), (December 2019, 30), (March 2020, 21), (June 2020, 41), (October 2020, 128), (December 2020, 100), (February 2021, 155), (May 2021, 80), (August 2021, 110), (December 2021, 42), (June 2022, 18), and (December 2022, 10). All values are estimated. </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44847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69011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94696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466058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calculation is from Solved Problem 6A.1, "How to Receive Your Contest Winnings.”</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21891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548881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data is as follows.</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Revenue, $81.462 (Revenue from sales).</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Operating expenses. Cost of revenue, 60,609. Research and development, 3,075. Sales and marketing 3,946. General and administrative, 176 (Categories of cost).</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Total operating expenses, 67,806 (Total cost)</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Income from operations, 13,656 (Operating income = Revenue minus operating expenses).</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Interest (net), 106.</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Other expense, negative 43.</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Income before income taxes, 13,719 (Before-tax accounting profit).</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Provision for income taxes, 1,132.</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 Net income (accounting profit), $12,587 (After-tax accounting profit).</a:t>
            </a:r>
            <a:br>
              <a:rPr lang="en-US" sz="1200" b="0" i="0" u="none" strike="noStrike" kern="1200" cap="none" dirty="0">
                <a:solidFill>
                  <a:schemeClr val="dk1"/>
                </a:solidFill>
                <a:effectLst/>
                <a:latin typeface="Arial"/>
                <a:ea typeface="Arial"/>
                <a:cs typeface="Arial"/>
                <a:sym typeface="Arial"/>
              </a:rPr>
            </a:br>
            <a:r>
              <a:rPr lang="en-US" sz="1200" b="0" i="0" u="none" strike="noStrike" kern="1200" cap="none" dirty="0">
                <a:solidFill>
                  <a:schemeClr val="dk1"/>
                </a:solidFill>
                <a:effectLst/>
                <a:latin typeface="Arial"/>
                <a:ea typeface="Arial"/>
                <a:cs typeface="Arial"/>
                <a:sym typeface="Arial"/>
              </a:rPr>
              <a:t>Note. All numbers are in millions of dollars.</a:t>
            </a:r>
            <a:r>
              <a:rPr lang="en-US" dirty="0"/>
              <a:t>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804024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2080007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55</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effectLst/>
                <a:latin typeface="Arial"/>
                <a:ea typeface="Arial"/>
                <a:cs typeface="Arial"/>
                <a:sym typeface="Arial"/>
              </a:rPr>
              <a:t>The pie charts are as follows. Graph A represents the number of firms. Partnerships, 11%. Corporations, 17%. Sole proprietorship, 72%. Graph B represents revenue. Partnerships, 14%. Corporations, 82%. Sole proprietorship, 4%. Graph C represents profit. Partnerships, 28%. Corporations, 62%. Sole proprietorship, 10%. </a:t>
            </a:r>
            <a:endParaRPr lang="en-IN"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03680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horizontal axis ranges from 2005 to 2022 in increments of 2 years. The vertical axis plots the number of new firms and ranges from 10000 to 40000 in increments of 5000. The graph plots a line that rises and falls intermittently and passes through (2005, 30,000), (2007, 35,000), (2009, 22500), (2011, 21650), (2013, 22120), (2015, 23530), (2017, 24500), (2019, 24750), (2021, 25650), and (2022, 32540). All values are estimated.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8469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The horizontal axis ranges from 2005 to 2022 in increments of 2 years. The vertical axis plots the number of new firms and ranges from 10000 to 40000 in increments of 5000. The graph plots a line that rises and falls intermittently and passes through (2005, 30,000), (2007, 35,000), (2009, 22500), (2011, 21650), (2013, 22120), (2015, 23530), (2017, 24500), (2019, 24750), (2021, 25650), and (2022, 32540). All values are estimated.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59795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835564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cap="none" noProof="0" dirty="0">
                <a:solidFill>
                  <a:schemeClr val="dk1"/>
                </a:solidFill>
                <a:effectLst/>
                <a:latin typeface="Arial"/>
                <a:ea typeface="Arial"/>
                <a:cs typeface="Arial"/>
                <a:sym typeface="Arial"/>
              </a:rPr>
              <a:t>Shareholders elects the board of directors. Within the corporation, there will be outside directors and inside directors. The board appoints the top managers, including CEO, CFO, and other C-suite executives. Some of the executives may serve on the board as inside directors.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43192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AU" sz="1200" b="0" i="0" u="none" strike="noStrike" kern="1200" cap="none" dirty="0">
              <a:solidFill>
                <a:schemeClr val="dk1"/>
              </a:solidFill>
              <a:effectLst/>
              <a:latin typeface="Arial"/>
              <a:ea typeface="Arial"/>
              <a:cs typeface="Arial"/>
              <a:sym typeface="Arial"/>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31989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039480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370533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457200" y="1558412"/>
            <a:ext cx="4360460" cy="870889"/>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5008728" y="1558412"/>
            <a:ext cx="3678072" cy="3754437"/>
          </a:xfrm>
        </p:spPr>
        <p:txBody>
          <a:bodyPr/>
          <a:lstStyle>
            <a:lvl1pPr>
              <a:defRPr/>
            </a:lvl1pPr>
          </a:lstStyle>
          <a:p>
            <a:pPr lvl="0"/>
            <a:r>
              <a:rPr lang="en-US" dirty="0"/>
              <a:t>Figure</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6" name="Content Placeholder 5"/>
          <p:cNvSpPr>
            <a:spLocks noGrp="1"/>
          </p:cNvSpPr>
          <p:nvPr>
            <p:ph sz="quarter" idx="16"/>
          </p:nvPr>
        </p:nvSpPr>
        <p:spPr>
          <a:xfrm>
            <a:off x="457200" y="2579688"/>
            <a:ext cx="4360863" cy="66833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p:cNvSpPr>
            <a:spLocks noGrp="1"/>
          </p:cNvSpPr>
          <p:nvPr>
            <p:ph sz="quarter" idx="17"/>
          </p:nvPr>
        </p:nvSpPr>
        <p:spPr>
          <a:xfrm>
            <a:off x="457200" y="3398838"/>
            <a:ext cx="4360863" cy="627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8"/>
          </p:nvPr>
        </p:nvSpPr>
        <p:spPr>
          <a:xfrm>
            <a:off x="457200" y="4025900"/>
            <a:ext cx="4360863" cy="6413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9"/>
          </p:nvPr>
        </p:nvSpPr>
        <p:spPr>
          <a:xfrm>
            <a:off x="457200" y="4667250"/>
            <a:ext cx="4360863" cy="6461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15181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554920"/>
            <a:ext cx="8232775" cy="4663335"/>
          </a:xfrm>
        </p:spPr>
        <p:txBody>
          <a:bodyPr/>
          <a:lstStyle>
            <a:lvl1pPr indent="-255600">
              <a:defRPr sz="2400">
                <a:latin typeface="+mn-lt"/>
              </a:defRPr>
            </a:lvl1pPr>
            <a:lvl2pPr indent="-284400">
              <a:defRPr sz="2400">
                <a:latin typeface="+mn-lt"/>
              </a:defRPr>
            </a:lvl2pPr>
            <a:lvl3pPr marL="1143000" indent="-230400">
              <a:buFont typeface="Arial" panose="020B0604020202020204" pitchFamily="34" charset="0"/>
              <a:buChar char="▪"/>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57200" y="1556327"/>
            <a:ext cx="363537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234542" y="1556327"/>
            <a:ext cx="4452257"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3971925"/>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1"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3274199"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8232128" cy="101670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809199"/>
            <a:ext cx="8232128" cy="101670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4065823"/>
            <a:ext cx="8232128" cy="847371"/>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5153117"/>
            <a:ext cx="8232128" cy="8381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Arial" panose="020B0604020202020204" pitchFamily="34" charset="0"/>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22257523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image" Target="../media/image1.jp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theme" Target="../theme/theme2.xml"/><Relationship Id="rId2" Type="http://schemas.openxmlformats.org/officeDocument/2006/relationships/slideLayout" Target="../slideLayouts/slideLayout3.xml"/><Relationship Id="rId16" Type="http://schemas.openxmlformats.org/officeDocument/2006/relationships/slideLayout" Target="../slideLayouts/slideLayout17.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a:t>
            </a:r>
            <a:r>
              <a:rPr lang="en-US" altLang="en-US" sz="1200" b="0" noProof="0" dirty="0">
                <a:solidFill>
                  <a:schemeClr val="tx1"/>
                </a:solidFill>
                <a:latin typeface="Verdana"/>
                <a:ea typeface="Verdana" panose="020B0604030504040204" pitchFamily="34" charset="0"/>
                <a:cs typeface="Verdana" panose="020B0604030504040204" pitchFamily="34" charset="0"/>
              </a:rPr>
              <a:t>2025, 2021, 2018</a:t>
            </a:r>
            <a:r>
              <a:rPr lang="en-US" altLang="en-US" sz="1200" b="0" dirty="0">
                <a:latin typeface="Verdana"/>
                <a:ea typeface="Verdana" panose="020B0604030504040204" pitchFamily="34" charset="0"/>
                <a:cs typeface="Verdana" panose="020B0604030504040204" pitchFamily="34" charset="0"/>
              </a:rPr>
              <a:t>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8"/>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49" r:id="rId2"/>
    <p:sldLayoutId id="2147483650" r:id="rId3"/>
    <p:sldLayoutId id="2147483676" r:id="rId4"/>
    <p:sldLayoutId id="2147483677" r:id="rId5"/>
    <p:sldLayoutId id="2147483678" r:id="rId6"/>
    <p:sldLayoutId id="2147483679" r:id="rId7"/>
    <p:sldLayoutId id="2147483681" r:id="rId8"/>
    <p:sldLayoutId id="2147483680" r:id="rId9"/>
    <p:sldLayoutId id="2147483671" r:id="rId10"/>
    <p:sldLayoutId id="2147483673" r:id="rId11"/>
    <p:sldLayoutId id="2147483682" r:id="rId12"/>
    <p:sldLayoutId id="2147483683" r:id="rId13"/>
    <p:sldLayoutId id="2147483670" r:id="rId14"/>
    <p:sldLayoutId id="2147483669" r:id="rId15"/>
    <p:sldLayoutId id="214748365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1.bin"/><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9.wmf"/></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2.w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image" Target="../media/image13.w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oleObject" Target="../embeddings/oleObject5.bin"/><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oleObject" Target="../embeddings/oleObject6.bin"/><Relationship Id="rId1" Type="http://schemas.openxmlformats.org/officeDocument/2006/relationships/slideLayout" Target="../slideLayouts/slideLayout10.xml"/><Relationship Id="rId5" Type="http://schemas.openxmlformats.org/officeDocument/2006/relationships/image" Target="../media/image17.wmf"/><Relationship Id="rId4" Type="http://schemas.openxmlformats.org/officeDocument/2006/relationships/oleObject" Target="../embeddings/oleObject7.bin"/></Relationships>
</file>

<file path=ppt/slides/_rels/slide43.xml.rels><?xml version="1.0" encoding="UTF-8" standalone="yes"?>
<Relationships xmlns="http://schemas.openxmlformats.org/package/2006/relationships"><Relationship Id="rId8" Type="http://schemas.openxmlformats.org/officeDocument/2006/relationships/image" Target="../media/image20.wmf"/><Relationship Id="rId3" Type="http://schemas.openxmlformats.org/officeDocument/2006/relationships/oleObject" Target="../embeddings/oleObject8.bin"/><Relationship Id="rId7" Type="http://schemas.openxmlformats.org/officeDocument/2006/relationships/oleObject" Target="../embeddings/oleObject10.bin"/><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19.wmf"/><Relationship Id="rId5" Type="http://schemas.openxmlformats.org/officeDocument/2006/relationships/oleObject" Target="../embeddings/oleObject9.bin"/><Relationship Id="rId4" Type="http://schemas.openxmlformats.org/officeDocument/2006/relationships/image" Target="../media/image18.w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21.wmf"/><Relationship Id="rId7" Type="http://schemas.openxmlformats.org/officeDocument/2006/relationships/image" Target="../media/image23.wmf"/><Relationship Id="rId2" Type="http://schemas.openxmlformats.org/officeDocument/2006/relationships/oleObject" Target="../embeddings/oleObject11.bin"/><Relationship Id="rId1" Type="http://schemas.openxmlformats.org/officeDocument/2006/relationships/slideLayout" Target="../slideLayouts/slideLayout4.xml"/><Relationship Id="rId6" Type="http://schemas.openxmlformats.org/officeDocument/2006/relationships/oleObject" Target="../embeddings/oleObject13.bin"/><Relationship Id="rId5" Type="http://schemas.openxmlformats.org/officeDocument/2006/relationships/image" Target="../media/image22.wmf"/><Relationship Id="rId4" Type="http://schemas.openxmlformats.org/officeDocument/2006/relationships/oleObject" Target="../embeddings/oleObject12.bin"/></Relationships>
</file>

<file path=ppt/slides/_rels/slide46.xml.rels><?xml version="1.0" encoding="UTF-8" standalone="yes"?>
<Relationships xmlns="http://schemas.openxmlformats.org/package/2006/relationships"><Relationship Id="rId8" Type="http://schemas.openxmlformats.org/officeDocument/2006/relationships/oleObject" Target="../embeddings/oleObject17.bin"/><Relationship Id="rId3" Type="http://schemas.openxmlformats.org/officeDocument/2006/relationships/image" Target="../media/image24.wmf"/><Relationship Id="rId7" Type="http://schemas.openxmlformats.org/officeDocument/2006/relationships/image" Target="../media/image26.wmf"/><Relationship Id="rId2" Type="http://schemas.openxmlformats.org/officeDocument/2006/relationships/oleObject" Target="../embeddings/oleObject14.bin"/><Relationship Id="rId1" Type="http://schemas.openxmlformats.org/officeDocument/2006/relationships/slideLayout" Target="../slideLayouts/slideLayout4.xml"/><Relationship Id="rId6" Type="http://schemas.openxmlformats.org/officeDocument/2006/relationships/oleObject" Target="../embeddings/oleObject16.bin"/><Relationship Id="rId5" Type="http://schemas.openxmlformats.org/officeDocument/2006/relationships/image" Target="../media/image25.wmf"/><Relationship Id="rId4" Type="http://schemas.openxmlformats.org/officeDocument/2006/relationships/oleObject" Target="../embeddings/oleObject15.bin"/><Relationship Id="rId9" Type="http://schemas.openxmlformats.org/officeDocument/2006/relationships/image" Target="../media/image27.wmf"/></Relationships>
</file>

<file path=ppt/slides/_rels/slide47.xml.rels><?xml version="1.0" encoding="UTF-8" standalone="yes"?>
<Relationships xmlns="http://schemas.openxmlformats.org/package/2006/relationships"><Relationship Id="rId3" Type="http://schemas.openxmlformats.org/officeDocument/2006/relationships/image" Target="../media/image28.wmf"/><Relationship Id="rId2" Type="http://schemas.openxmlformats.org/officeDocument/2006/relationships/oleObject" Target="../embeddings/oleObject18.bin"/><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29.wmf"/><Relationship Id="rId2" Type="http://schemas.openxmlformats.org/officeDocument/2006/relationships/oleObject" Target="../embeddings/oleObject19.bin"/><Relationship Id="rId1" Type="http://schemas.openxmlformats.org/officeDocument/2006/relationships/slideLayout" Target="../slideLayouts/slideLayout4.xml"/><Relationship Id="rId5" Type="http://schemas.openxmlformats.org/officeDocument/2006/relationships/image" Target="../media/image30.wmf"/><Relationship Id="rId4" Type="http://schemas.openxmlformats.org/officeDocument/2006/relationships/oleObject" Target="../embeddings/oleObject20.bin"/></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33.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0"/>
              </a:ext>
            </a:extLst>
          </p:cNvPr>
          <p:cNvSpPr>
            <a:spLocks noGrp="1"/>
          </p:cNvSpPr>
          <p:nvPr>
            <p:ph type="title"/>
          </p:nvPr>
        </p:nvSpPr>
        <p:spPr>
          <a:xfrm>
            <a:off x="457199" y="187138"/>
            <a:ext cx="8229601" cy="613055"/>
          </a:xfrm>
        </p:spPr>
        <p:txBody>
          <a:bodyPr anchor="ctr"/>
          <a:lstStyle/>
          <a:p>
            <a:r>
              <a:rPr lang="en-US" dirty="0"/>
              <a:t>Macroeconomics</a:t>
            </a:r>
            <a:endParaRPr lang="en-US" noProof="0" dirty="0"/>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0"/>
              </a:ext>
            </a:extLst>
          </p:cNvPr>
          <p:cNvSpPr>
            <a:spLocks noGrp="1"/>
          </p:cNvSpPr>
          <p:nvPr>
            <p:ph type="body" idx="1"/>
          </p:nvPr>
        </p:nvSpPr>
        <p:spPr>
          <a:xfrm>
            <a:off x="457200" y="933465"/>
            <a:ext cx="8229600" cy="728378"/>
          </a:xfrm>
        </p:spPr>
        <p:txBody>
          <a:bodyPr anchor="ctr"/>
          <a:lstStyle/>
          <a:p>
            <a:pPr>
              <a:spcBef>
                <a:spcPts val="600"/>
              </a:spcBef>
            </a:pPr>
            <a:r>
              <a:rPr lang="en-US" noProof="0" dirty="0">
                <a:solidFill>
                  <a:schemeClr val="tx2"/>
                </a:solidFill>
              </a:rPr>
              <a:t>Ninth Edition</a:t>
            </a:r>
          </a:p>
        </p:txBody>
      </p:sp>
      <p:pic>
        <p:nvPicPr>
          <p:cNvPr id="9" name="Picture 8" descr="Front Cover: Macroeconomics Ninth Edition by Hubbard and O'Bri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893" y="1771207"/>
            <a:ext cx="3532909" cy="4522124"/>
          </a:xfrm>
          <a:prstGeom prst="rect">
            <a:avLst/>
          </a:prstGeom>
          <a:ln w="9525">
            <a:solidFill>
              <a:schemeClr val="tx1"/>
            </a:solidFill>
          </a:ln>
        </p:spPr>
      </p:pic>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0"/>
              </a:ext>
            </a:extLst>
          </p:cNvPr>
          <p:cNvSpPr>
            <a:spLocks noGrp="1"/>
          </p:cNvSpPr>
          <p:nvPr>
            <p:ph sz="quarter" idx="14"/>
          </p:nvPr>
        </p:nvSpPr>
        <p:spPr>
          <a:xfrm>
            <a:off x="4953000" y="1906104"/>
            <a:ext cx="3733512" cy="1186345"/>
          </a:xfrm>
        </p:spPr>
        <p:txBody>
          <a:bodyPr/>
          <a:lstStyle/>
          <a:p>
            <a:pPr marL="0" algn="ctr"/>
            <a:r>
              <a:rPr lang="en-US" b="1" noProof="0" dirty="0">
                <a:solidFill>
                  <a:schemeClr val="tx1"/>
                </a:solidFill>
                <a:latin typeface="+mn-lt"/>
              </a:rPr>
              <a:t>Chapter 6</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0"/>
              </a:ext>
            </a:extLst>
          </p:cNvPr>
          <p:cNvSpPr>
            <a:spLocks noGrp="1"/>
          </p:cNvSpPr>
          <p:nvPr>
            <p:ph sz="quarter" idx="15"/>
          </p:nvPr>
        </p:nvSpPr>
        <p:spPr>
          <a:xfrm>
            <a:off x="4952999" y="3252789"/>
            <a:ext cx="3726873" cy="1186345"/>
          </a:xfrm>
        </p:spPr>
        <p:txBody>
          <a:bodyPr/>
          <a:lstStyle/>
          <a:p>
            <a:pPr lvl="0">
              <a:buSzPts val="2200"/>
            </a:pPr>
            <a:r>
              <a:rPr lang="en-US" noProof="0" dirty="0">
                <a:solidFill>
                  <a:schemeClr val="tx1"/>
                </a:solidFill>
              </a:rPr>
              <a:t>Firms, the Stock Market, and Corporate Governance</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0"/>
              </a:ext>
            </a:extLst>
          </p:cNvPr>
          <p:cNvSpPr>
            <a:spLocks noGrp="1"/>
          </p:cNvSpPr>
          <p:nvPr>
            <p:ph sz="quarter" idx="17"/>
          </p:nvPr>
        </p:nvSpPr>
        <p:spPr>
          <a:xfrm>
            <a:off x="2173000" y="6415232"/>
            <a:ext cx="6589712" cy="228600"/>
          </a:xfrm>
        </p:spPr>
        <p:txBody>
          <a:bodyPr/>
          <a:lstStyle/>
          <a:p>
            <a:pPr marL="0" indent="0"/>
            <a:r>
              <a:rPr lang="en-US" altLang="en-US" sz="1200" b="0" noProof="0" dirty="0">
                <a:solidFill>
                  <a:schemeClr val="tx1"/>
                </a:solidFill>
                <a:latin typeface="Verdana"/>
                <a:ea typeface="Verdana" panose="020B0604030504040204" pitchFamily="34" charset="0"/>
                <a:cs typeface="Verdana" panose="020B0604030504040204" pitchFamily="34" charset="0"/>
              </a:rPr>
              <a:t>Copyright © 2025, 2021, 2018 Pearson Education, Inc. All Rights Reserved</a:t>
            </a:r>
          </a:p>
        </p:txBody>
      </p:sp>
    </p:spTree>
    <p:extLst>
      <p:ext uri="{BB962C8B-B14F-4D97-AF65-F5344CB8AC3E}">
        <p14:creationId xmlns:p14="http://schemas.microsoft.com/office/powerpoint/2010/main" val="1842579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noProof="0" dirty="0"/>
              <a:t>Apply the Concept: What Explains the Recent Surge in New Businesses Being Started? </a:t>
            </a:r>
            <a:r>
              <a:rPr lang="en-US" sz="2000" b="0" noProof="0" dirty="0"/>
              <a:t>(2 of 2)</a:t>
            </a:r>
            <a:endParaRPr lang="en-US" sz="2000" noProof="0" dirty="0"/>
          </a:p>
        </p:txBody>
      </p:sp>
      <p:pic>
        <p:nvPicPr>
          <p:cNvPr id="4" name="Picture 3" descr="A graph plots the number of new firms over the years from 2005 to 2022. For long description in Notes pane, press F6.">
            <a:extLst>
              <a:ext uri="{FF2B5EF4-FFF2-40B4-BE49-F238E27FC236}">
                <a16:creationId xmlns:a16="http://schemas.microsoft.com/office/drawing/2014/main" id="{E4D852B5-2934-2BC7-EDF9-CE1B9C6497EE}"/>
              </a:ext>
            </a:extLst>
          </p:cNvPr>
          <p:cNvPicPr>
            <a:picLocks noChangeAspect="1"/>
          </p:cNvPicPr>
          <p:nvPr/>
        </p:nvPicPr>
        <p:blipFill>
          <a:blip r:embed="rId3"/>
          <a:stretch>
            <a:fillRect/>
          </a:stretch>
        </p:blipFill>
        <p:spPr>
          <a:xfrm>
            <a:off x="1874317" y="1589635"/>
            <a:ext cx="5395367" cy="2908582"/>
          </a:xfrm>
          <a:prstGeom prst="rect">
            <a:avLst/>
          </a:prstGeom>
        </p:spPr>
      </p:pic>
      <p:sp>
        <p:nvSpPr>
          <p:cNvPr id="6" name="Content Placeholder 5"/>
          <p:cNvSpPr>
            <a:spLocks noGrp="1"/>
          </p:cNvSpPr>
          <p:nvPr>
            <p:ph sz="quarter" idx="15"/>
          </p:nvPr>
        </p:nvSpPr>
        <p:spPr>
          <a:xfrm>
            <a:off x="457200" y="4617156"/>
            <a:ext cx="8218488" cy="1682044"/>
          </a:xfrm>
        </p:spPr>
        <p:txBody>
          <a:bodyPr/>
          <a:lstStyle/>
          <a:p>
            <a:pPr marL="0" lvl="0" indent="0">
              <a:spcBef>
                <a:spcPts val="600"/>
              </a:spcBef>
              <a:buSzPts val="2200"/>
              <a:buNone/>
            </a:pPr>
            <a:r>
              <a:rPr lang="en-US" sz="1600" noProof="0" dirty="0"/>
              <a:t>The surge in new business formation since the start of the Covid-19 pandemic has economists rethinking these reasons. Some of these new firms replaced ones that failed during the pandemic, but others were started by workers whose jobs changed or went away during the pandemic.</a:t>
            </a:r>
          </a:p>
          <a:p>
            <a:pPr marL="0" lvl="0" indent="0">
              <a:spcBef>
                <a:spcPts val="600"/>
              </a:spcBef>
              <a:buSzPts val="2200"/>
              <a:buNone/>
            </a:pPr>
            <a:r>
              <a:rPr lang="en-US" sz="1600" noProof="0" dirty="0"/>
              <a:t>As an article in the Wall Street Journal put it, “The coronavirus destroyed jobs. It also created entrepreneurs.”</a:t>
            </a:r>
          </a:p>
        </p:txBody>
      </p:sp>
    </p:spTree>
    <p:extLst>
      <p:ext uri="{BB962C8B-B14F-4D97-AF65-F5344CB8AC3E}">
        <p14:creationId xmlns:p14="http://schemas.microsoft.com/office/powerpoint/2010/main" val="1133408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Corporate Structure and Corporate Governance</a:t>
            </a:r>
          </a:p>
        </p:txBody>
      </p:sp>
      <p:sp>
        <p:nvSpPr>
          <p:cNvPr id="3" name="Content Placeholder 2"/>
          <p:cNvSpPr>
            <a:spLocks noGrp="1"/>
          </p:cNvSpPr>
          <p:nvPr>
            <p:ph sz="quarter" idx="13"/>
          </p:nvPr>
        </p:nvSpPr>
        <p:spPr>
          <a:xfrm>
            <a:off x="457200" y="1554921"/>
            <a:ext cx="8232775" cy="4384326"/>
          </a:xfrm>
        </p:spPr>
        <p:txBody>
          <a:bodyPr/>
          <a:lstStyle/>
          <a:p>
            <a:pPr marL="0" lvl="0" indent="0">
              <a:spcBef>
                <a:spcPts val="0"/>
              </a:spcBef>
              <a:buSzPts val="2200"/>
              <a:buNone/>
            </a:pPr>
            <a:r>
              <a:rPr lang="en-US" sz="2200" noProof="0" dirty="0"/>
              <a:t>In sole proprietorships and partnerships, the owners of the firm are typically involved in day-to-day decisions at the firm.</a:t>
            </a:r>
          </a:p>
          <a:p>
            <a:pPr marL="0" lvl="0" indent="0">
              <a:buSzPts val="2200"/>
              <a:buNone/>
            </a:pPr>
            <a:r>
              <a:rPr lang="en-US" sz="2200" noProof="0" dirty="0">
                <a:solidFill>
                  <a:schemeClr val="dk2"/>
                </a:solidFill>
              </a:rPr>
              <a:t>This is not the case for larger corporations; they usually have </a:t>
            </a:r>
            <a:r>
              <a:rPr lang="en-US" sz="2200" b="1" noProof="0" dirty="0">
                <a:solidFill>
                  <a:schemeClr val="dk2"/>
                </a:solidFill>
              </a:rPr>
              <a:t>separation of ownership from control</a:t>
            </a:r>
            <a:r>
              <a:rPr lang="en-US" sz="2200" noProof="0" dirty="0">
                <a:solidFill>
                  <a:schemeClr val="dk2"/>
                </a:solidFill>
              </a:rPr>
              <a:t>.</a:t>
            </a:r>
            <a:endParaRPr lang="en-US" sz="2200" noProof="0" dirty="0"/>
          </a:p>
          <a:p>
            <a:pPr marL="0" lvl="0" indent="0">
              <a:buSzPts val="2200"/>
              <a:buNone/>
            </a:pPr>
            <a:r>
              <a:rPr lang="en-US" sz="2200" b="1" noProof="0" dirty="0">
                <a:solidFill>
                  <a:schemeClr val="dk2"/>
                </a:solidFill>
              </a:rPr>
              <a:t>Separation of ownership from control</a:t>
            </a:r>
            <a:r>
              <a:rPr lang="en-US" sz="2200" noProof="0" dirty="0">
                <a:solidFill>
                  <a:schemeClr val="dk2"/>
                </a:solidFill>
              </a:rPr>
              <a:t>: A situation in a corporation in which the top management, rather than the shareholders, controls day-to-day operations.</a:t>
            </a:r>
            <a:endParaRPr lang="en-US" sz="2200" b="1" noProof="0" dirty="0">
              <a:solidFill>
                <a:schemeClr val="dk2"/>
              </a:solidFill>
            </a:endParaRPr>
          </a:p>
          <a:p>
            <a:pPr marL="0" lvl="0" indent="0">
              <a:buSzPts val="2200"/>
              <a:buNone/>
            </a:pPr>
            <a:r>
              <a:rPr lang="en-US" sz="2200" noProof="0" dirty="0">
                <a:solidFill>
                  <a:schemeClr val="dk2"/>
                </a:solidFill>
              </a:rPr>
              <a:t>Owners designate a </a:t>
            </a:r>
            <a:r>
              <a:rPr lang="en-US" sz="2200" b="1" noProof="0" dirty="0">
                <a:solidFill>
                  <a:schemeClr val="dk2"/>
                </a:solidFill>
              </a:rPr>
              <a:t>board of directors</a:t>
            </a:r>
            <a:r>
              <a:rPr lang="en-US" sz="2200" noProof="0" dirty="0">
                <a:solidFill>
                  <a:schemeClr val="dk2"/>
                </a:solidFill>
              </a:rPr>
              <a:t>, who appoint a </a:t>
            </a:r>
            <a:r>
              <a:rPr lang="en-US" sz="2200" b="1" noProof="0" dirty="0">
                <a:solidFill>
                  <a:schemeClr val="dk2"/>
                </a:solidFill>
              </a:rPr>
              <a:t>chief executive officer (C</a:t>
            </a:r>
            <a:r>
              <a:rPr lang="en-US" sz="100" b="1" noProof="0" dirty="0">
                <a:solidFill>
                  <a:schemeClr val="dk2"/>
                </a:solidFill>
              </a:rPr>
              <a:t> </a:t>
            </a:r>
            <a:r>
              <a:rPr lang="en-US" sz="2200" b="1" noProof="0" dirty="0">
                <a:solidFill>
                  <a:schemeClr val="dk2"/>
                </a:solidFill>
              </a:rPr>
              <a:t>E</a:t>
            </a:r>
            <a:r>
              <a:rPr lang="en-US" sz="100" b="1" noProof="0" dirty="0">
                <a:solidFill>
                  <a:schemeClr val="dk2"/>
                </a:solidFill>
              </a:rPr>
              <a:t> </a:t>
            </a:r>
            <a:r>
              <a:rPr lang="en-US" sz="2200" b="1" noProof="0" dirty="0">
                <a:solidFill>
                  <a:schemeClr val="dk2"/>
                </a:solidFill>
              </a:rPr>
              <a:t>O) </a:t>
            </a:r>
            <a:r>
              <a:rPr lang="en-US" sz="2200" noProof="0" dirty="0">
                <a:solidFill>
                  <a:schemeClr val="dk2"/>
                </a:solidFill>
              </a:rPr>
              <a:t>to oversee day-to-day operations, perhaps along with other members of </a:t>
            </a:r>
            <a:r>
              <a:rPr lang="en-US" sz="2200" b="1" noProof="0" dirty="0">
                <a:solidFill>
                  <a:schemeClr val="dk2"/>
                </a:solidFill>
              </a:rPr>
              <a:t>top management.</a:t>
            </a:r>
            <a:endParaRPr lang="en-US" sz="2200" b="1" noProof="0" dirty="0"/>
          </a:p>
        </p:txBody>
      </p:sp>
    </p:spTree>
    <p:extLst>
      <p:ext uri="{BB962C8B-B14F-4D97-AF65-F5344CB8AC3E}">
        <p14:creationId xmlns:p14="http://schemas.microsoft.com/office/powerpoint/2010/main" val="3291841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The Structure of Corporations and the Principal-Agent Problem</a:t>
            </a:r>
          </a:p>
        </p:txBody>
      </p:sp>
      <p:sp>
        <p:nvSpPr>
          <p:cNvPr id="4" name="Content Placeholder 3"/>
          <p:cNvSpPr>
            <a:spLocks noGrp="1"/>
          </p:cNvSpPr>
          <p:nvPr>
            <p:ph sz="quarter" idx="13"/>
          </p:nvPr>
        </p:nvSpPr>
        <p:spPr>
          <a:xfrm>
            <a:off x="457200" y="1556327"/>
            <a:ext cx="8229600" cy="2554120"/>
          </a:xfrm>
        </p:spPr>
        <p:txBody>
          <a:bodyPr/>
          <a:lstStyle/>
          <a:p>
            <a:pPr marL="0" lvl="0" indent="0">
              <a:spcBef>
                <a:spcPts val="0"/>
              </a:spcBef>
              <a:buSzPts val="2200"/>
              <a:buNone/>
            </a:pPr>
            <a:r>
              <a:rPr lang="en-US" sz="2000" b="1" noProof="0" dirty="0">
                <a:solidFill>
                  <a:schemeClr val="dk2"/>
                </a:solidFill>
              </a:rPr>
              <a:t>Corporate governance</a:t>
            </a:r>
            <a:r>
              <a:rPr lang="en-US" sz="2000" noProof="0" dirty="0">
                <a:solidFill>
                  <a:schemeClr val="dk2"/>
                </a:solidFill>
              </a:rPr>
              <a:t> is the way in which a corporation is structured and the effect that structure has on the corporation’s behavior.</a:t>
            </a:r>
            <a:endParaRPr lang="en-US" sz="2000" noProof="0" dirty="0"/>
          </a:p>
          <a:p>
            <a:pPr marL="0" lvl="0" indent="0">
              <a:spcBef>
                <a:spcPts val="1200"/>
              </a:spcBef>
              <a:buSzPts val="2200"/>
              <a:buNone/>
            </a:pPr>
            <a:r>
              <a:rPr lang="en-US" sz="2000" noProof="0" dirty="0"/>
              <a:t>While the board of directors and top management are, in theory, representing the interests of the firm owners, they may sometimes pursue their own agendas.</a:t>
            </a:r>
          </a:p>
          <a:p>
            <a:pPr marL="255600" lvl="0">
              <a:spcBef>
                <a:spcPts val="600"/>
              </a:spcBef>
            </a:pPr>
            <a:r>
              <a:rPr lang="en-US" sz="2000" b="1" noProof="0" dirty="0">
                <a:solidFill>
                  <a:schemeClr val="dk2"/>
                </a:solidFill>
              </a:rPr>
              <a:t>Example: </a:t>
            </a:r>
            <a:r>
              <a:rPr lang="en-US" sz="2000" noProof="0" dirty="0">
                <a:solidFill>
                  <a:schemeClr val="dk2"/>
                </a:solidFill>
              </a:rPr>
              <a:t>Managers may procure for themselves a very high salary or perks such as corporate private jets.</a:t>
            </a:r>
            <a:endParaRPr lang="en-US" sz="2000" noProof="0" dirty="0"/>
          </a:p>
        </p:txBody>
      </p:sp>
      <p:sp>
        <p:nvSpPr>
          <p:cNvPr id="5" name="Content Placeholder 4"/>
          <p:cNvSpPr>
            <a:spLocks noGrp="1"/>
          </p:cNvSpPr>
          <p:nvPr>
            <p:ph sz="quarter" idx="14"/>
          </p:nvPr>
        </p:nvSpPr>
        <p:spPr>
          <a:xfrm>
            <a:off x="457200" y="4191990"/>
            <a:ext cx="7929154" cy="1964970"/>
          </a:xfrm>
        </p:spPr>
        <p:txBody>
          <a:bodyPr/>
          <a:lstStyle/>
          <a:p>
            <a:pPr marL="0" lvl="0" indent="0">
              <a:spcBef>
                <a:spcPts val="1200"/>
              </a:spcBef>
              <a:buSzPts val="2200"/>
              <a:buNone/>
            </a:pPr>
            <a:r>
              <a:rPr lang="en-US" sz="2000" noProof="0" dirty="0">
                <a:solidFill>
                  <a:schemeClr val="dk2"/>
                </a:solidFill>
              </a:rPr>
              <a:t>The conflict between the interests of shareholders and the interests of top management is a </a:t>
            </a:r>
            <a:r>
              <a:rPr lang="en-US" sz="2000" b="1" noProof="0" dirty="0">
                <a:solidFill>
                  <a:schemeClr val="dk2"/>
                </a:solidFill>
              </a:rPr>
              <a:t>principal-agent problem</a:t>
            </a:r>
            <a:r>
              <a:rPr lang="en-US" sz="2000" noProof="0" dirty="0">
                <a:solidFill>
                  <a:schemeClr val="dk2"/>
                </a:solidFill>
              </a:rPr>
              <a:t>.</a:t>
            </a:r>
            <a:endParaRPr lang="en-US" sz="2000" noProof="0" dirty="0"/>
          </a:p>
          <a:p>
            <a:pPr marL="0" lvl="0" indent="0">
              <a:spcBef>
                <a:spcPts val="1200"/>
              </a:spcBef>
              <a:buSzPts val="2200"/>
              <a:buNone/>
            </a:pPr>
            <a:r>
              <a:rPr lang="en-US" sz="2000" b="1" noProof="0" dirty="0">
                <a:solidFill>
                  <a:schemeClr val="dk2"/>
                </a:solidFill>
              </a:rPr>
              <a:t>Principal-agent problem</a:t>
            </a:r>
            <a:r>
              <a:rPr lang="en-US" sz="2000" noProof="0" dirty="0">
                <a:solidFill>
                  <a:schemeClr val="dk2"/>
                </a:solidFill>
              </a:rPr>
              <a:t>: A problem caused by an agent pursuing the agent’s own interests rather than the interests of the principal who hired the agent.</a:t>
            </a:r>
            <a:endParaRPr lang="en-US" sz="2000" noProof="0" dirty="0"/>
          </a:p>
        </p:txBody>
      </p:sp>
    </p:spTree>
    <p:extLst>
      <p:ext uri="{BB962C8B-B14F-4D97-AF65-F5344CB8AC3E}">
        <p14:creationId xmlns:p14="http://schemas.microsoft.com/office/powerpoint/2010/main" val="208088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6.2 The Structure of the Typical Corporation</a:t>
            </a:r>
          </a:p>
        </p:txBody>
      </p:sp>
      <p:pic>
        <p:nvPicPr>
          <p:cNvPr id="3" name="Picture 2" descr="A diagram depicts the structure of a typical corporation. For long description in Notes pane, press F6."/>
          <p:cNvPicPr>
            <a:picLocks noChangeAspect="1"/>
          </p:cNvPicPr>
          <p:nvPr/>
        </p:nvPicPr>
        <p:blipFill>
          <a:blip r:embed="rId3"/>
          <a:stretch>
            <a:fillRect/>
          </a:stretch>
        </p:blipFill>
        <p:spPr>
          <a:xfrm>
            <a:off x="617758" y="1726462"/>
            <a:ext cx="7913294" cy="1926503"/>
          </a:xfrm>
          <a:prstGeom prst="rect">
            <a:avLst/>
          </a:prstGeom>
        </p:spPr>
      </p:pic>
      <p:sp>
        <p:nvSpPr>
          <p:cNvPr id="6" name="Content Placeholder 5"/>
          <p:cNvSpPr>
            <a:spLocks noGrp="1"/>
          </p:cNvSpPr>
          <p:nvPr>
            <p:ph sz="quarter" idx="15"/>
          </p:nvPr>
        </p:nvSpPr>
        <p:spPr>
          <a:xfrm>
            <a:off x="468313" y="3849595"/>
            <a:ext cx="8218487" cy="2411505"/>
          </a:xfrm>
        </p:spPr>
        <p:txBody>
          <a:bodyPr/>
          <a:lstStyle/>
          <a:p>
            <a:pPr marL="0" lvl="0" indent="0">
              <a:buSzPts val="2200"/>
              <a:buNone/>
            </a:pPr>
            <a:r>
              <a:rPr lang="en-US" sz="2200" noProof="0" dirty="0"/>
              <a:t>While outside directors are intended to represent the interests of shareholders—the owners of the firm—they may not always be willing or able to do so.</a:t>
            </a:r>
          </a:p>
          <a:p>
            <a:pPr marL="0" lvl="0" indent="0">
              <a:buSzPts val="2200"/>
              <a:buNone/>
            </a:pPr>
            <a:r>
              <a:rPr lang="en-US" sz="2200" noProof="0" dirty="0"/>
              <a:t>Combined with the independent decision-making power that top managers have, it is difficult to overcome the principal-agent problem.</a:t>
            </a:r>
          </a:p>
        </p:txBody>
      </p:sp>
    </p:spTree>
    <p:extLst>
      <p:ext uri="{BB962C8B-B14F-4D97-AF65-F5344CB8AC3E}">
        <p14:creationId xmlns:p14="http://schemas.microsoft.com/office/powerpoint/2010/main" val="425091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Can the Principal-Agent Problem Be Resolved?</a:t>
            </a:r>
          </a:p>
        </p:txBody>
      </p:sp>
      <p:sp>
        <p:nvSpPr>
          <p:cNvPr id="3" name="Content Placeholder 2"/>
          <p:cNvSpPr>
            <a:spLocks noGrp="1"/>
          </p:cNvSpPr>
          <p:nvPr>
            <p:ph sz="quarter" idx="13"/>
          </p:nvPr>
        </p:nvSpPr>
        <p:spPr>
          <a:xfrm>
            <a:off x="457200" y="1554920"/>
            <a:ext cx="8294914" cy="4477745"/>
          </a:xfrm>
        </p:spPr>
        <p:txBody>
          <a:bodyPr/>
          <a:lstStyle/>
          <a:p>
            <a:pPr marL="0" lvl="0" indent="0">
              <a:buSzPts val="2200"/>
              <a:buNone/>
            </a:pPr>
            <a:r>
              <a:rPr lang="en-US" sz="2200" noProof="0" dirty="0"/>
              <a:t>The principal-agent problem can occur because the top managers know more about how the firm is actually run than do the firm’s shareholders. If top managers have different incentives than shareholders, the principal-agent problem arises.</a:t>
            </a:r>
            <a:endParaRPr lang="en-US" sz="2200" noProof="0" dirty="0">
              <a:solidFill>
                <a:schemeClr val="dk2"/>
              </a:solidFill>
            </a:endParaRPr>
          </a:p>
          <a:p>
            <a:pPr marL="0" lvl="0" indent="0">
              <a:buSzPts val="2200"/>
              <a:buNone/>
            </a:pPr>
            <a:r>
              <a:rPr lang="en-US" sz="2200" noProof="0" dirty="0">
                <a:solidFill>
                  <a:schemeClr val="dk2"/>
                </a:solidFill>
              </a:rPr>
              <a:t>A remedy for the problem must be based on aligning the interests.</a:t>
            </a:r>
            <a:endParaRPr lang="en-US" sz="2200" noProof="0" dirty="0"/>
          </a:p>
          <a:p>
            <a:pPr marL="255600" lvl="0">
              <a:buSzPts val="2200"/>
            </a:pPr>
            <a:r>
              <a:rPr lang="en-US" sz="2200" noProof="0" dirty="0">
                <a:solidFill>
                  <a:schemeClr val="dk2"/>
                </a:solidFill>
              </a:rPr>
              <a:t>This is why many top managers are paid a large part of the salary in </a:t>
            </a:r>
            <a:r>
              <a:rPr lang="en-US" sz="2200" b="1" noProof="0" dirty="0">
                <a:solidFill>
                  <a:schemeClr val="dk2"/>
                </a:solidFill>
              </a:rPr>
              <a:t>stock </a:t>
            </a:r>
            <a:r>
              <a:rPr lang="en-US" sz="2200" noProof="0" dirty="0">
                <a:solidFill>
                  <a:schemeClr val="dk2"/>
                </a:solidFill>
              </a:rPr>
              <a:t>or </a:t>
            </a:r>
            <a:r>
              <a:rPr lang="en-US" sz="2200" b="1" noProof="0" dirty="0">
                <a:solidFill>
                  <a:schemeClr val="dk2"/>
                </a:solidFill>
              </a:rPr>
              <a:t>stock options</a:t>
            </a:r>
            <a:r>
              <a:rPr lang="en-US" sz="2200" noProof="0" dirty="0">
                <a:solidFill>
                  <a:schemeClr val="dk2"/>
                </a:solidFill>
              </a:rPr>
              <a:t>: their salary becomes tied to the performance of the firm.</a:t>
            </a:r>
            <a:endParaRPr lang="en-US" sz="2200" noProof="0" dirty="0"/>
          </a:p>
          <a:p>
            <a:pPr marL="255600" lvl="0">
              <a:buSzPts val="2200"/>
            </a:pPr>
            <a:r>
              <a:rPr lang="en-US" sz="2200" noProof="0" dirty="0">
                <a:solidFill>
                  <a:schemeClr val="dk2"/>
                </a:solidFill>
              </a:rPr>
              <a:t>However, since the managers own only a fraction of the firm, incentives can never be 100 </a:t>
            </a:r>
            <a:r>
              <a:rPr lang="en-US" sz="2200" noProof="0" dirty="0"/>
              <a:t>percent</a:t>
            </a:r>
            <a:r>
              <a:rPr lang="en-US" sz="2200" noProof="0" dirty="0">
                <a:solidFill>
                  <a:schemeClr val="dk2"/>
                </a:solidFill>
              </a:rPr>
              <a:t> aligned.</a:t>
            </a:r>
            <a:endParaRPr lang="en-US" sz="2200" noProof="0" dirty="0"/>
          </a:p>
        </p:txBody>
      </p:sp>
    </p:spTree>
    <p:extLst>
      <p:ext uri="{BB962C8B-B14F-4D97-AF65-F5344CB8AC3E}">
        <p14:creationId xmlns:p14="http://schemas.microsoft.com/office/powerpoint/2010/main" val="3233404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Apply the Concept: Multinational Corporations</a:t>
            </a:r>
            <a:endParaRPr lang="en-US" sz="2000" noProof="0" dirty="0"/>
          </a:p>
        </p:txBody>
      </p:sp>
      <p:sp>
        <p:nvSpPr>
          <p:cNvPr id="6" name="Content Placeholder 5"/>
          <p:cNvSpPr>
            <a:spLocks noGrp="1"/>
          </p:cNvSpPr>
          <p:nvPr>
            <p:ph sz="quarter" idx="15"/>
          </p:nvPr>
        </p:nvSpPr>
        <p:spPr>
          <a:xfrm>
            <a:off x="457200" y="1557338"/>
            <a:ext cx="3990622" cy="4527373"/>
          </a:xfrm>
        </p:spPr>
        <p:txBody>
          <a:bodyPr/>
          <a:lstStyle/>
          <a:p>
            <a:pPr marL="0" lvl="0" indent="0">
              <a:spcBef>
                <a:spcPts val="600"/>
              </a:spcBef>
              <a:buSzPts val="2200"/>
              <a:buNone/>
            </a:pPr>
            <a:r>
              <a:rPr lang="en-US" sz="1800" noProof="0" dirty="0"/>
              <a:t>Many corporations operate facilities in different countries than where they are based. For example, Elon Musk’s Tesla opened a factory in 2019 in Shanghai, China, and one in Grünheide, Germany in 2022.</a:t>
            </a:r>
          </a:p>
          <a:p>
            <a:pPr marL="0" lvl="0" indent="0">
              <a:spcBef>
                <a:spcPts val="600"/>
              </a:spcBef>
              <a:buSzPts val="2200"/>
              <a:buNone/>
            </a:pPr>
            <a:r>
              <a:rPr lang="en-US" sz="1800" noProof="0" dirty="0"/>
              <a:t>Some typical reasons for this include:</a:t>
            </a:r>
          </a:p>
          <a:p>
            <a:pPr marL="255600">
              <a:spcBef>
                <a:spcPts val="600"/>
              </a:spcBef>
              <a:buSzPts val="2200"/>
            </a:pPr>
            <a:r>
              <a:rPr lang="en-US" sz="1800" noProof="0" dirty="0"/>
              <a:t>To avoid tariffs or the threat of tariffs.</a:t>
            </a:r>
          </a:p>
          <a:p>
            <a:pPr marL="255600">
              <a:spcBef>
                <a:spcPts val="600"/>
              </a:spcBef>
              <a:buSzPts val="2200"/>
            </a:pPr>
            <a:r>
              <a:rPr lang="en-US" sz="1800" noProof="0" dirty="0"/>
              <a:t>To gain access to raw materials.</a:t>
            </a:r>
          </a:p>
          <a:p>
            <a:pPr marL="255600">
              <a:spcBef>
                <a:spcPts val="600"/>
              </a:spcBef>
              <a:buSzPts val="2200"/>
            </a:pPr>
            <a:r>
              <a:rPr lang="en-US" sz="1800" noProof="0" dirty="0"/>
              <a:t>To gain access to low-cost labor.</a:t>
            </a:r>
          </a:p>
          <a:p>
            <a:pPr marL="255600">
              <a:spcBef>
                <a:spcPts val="600"/>
              </a:spcBef>
              <a:buSzPts val="2200"/>
            </a:pPr>
            <a:r>
              <a:rPr lang="en-US" sz="1800" noProof="0" dirty="0"/>
              <a:t>To reduce exchange rate risk.</a:t>
            </a:r>
          </a:p>
          <a:p>
            <a:pPr marL="255600">
              <a:spcBef>
                <a:spcPts val="600"/>
              </a:spcBef>
              <a:buSzPts val="2200"/>
            </a:pPr>
            <a:r>
              <a:rPr lang="en-US" sz="1800" noProof="0" dirty="0"/>
              <a:t>To respond to industry competition.</a:t>
            </a:r>
          </a:p>
        </p:txBody>
      </p:sp>
      <p:pic>
        <p:nvPicPr>
          <p:cNvPr id="5" name="Picture 4" descr="A photo displays Elon Musk speaking at Tesla's factory in Shanghai.">
            <a:extLst>
              <a:ext uri="{FF2B5EF4-FFF2-40B4-BE49-F238E27FC236}">
                <a16:creationId xmlns:a16="http://schemas.microsoft.com/office/drawing/2014/main" id="{C488247B-1DB0-B7D4-9943-7A7E603536AE}"/>
              </a:ext>
            </a:extLst>
          </p:cNvPr>
          <p:cNvPicPr>
            <a:picLocks noChangeAspect="1"/>
          </p:cNvPicPr>
          <p:nvPr/>
        </p:nvPicPr>
        <p:blipFill>
          <a:blip r:embed="rId3"/>
          <a:stretch>
            <a:fillRect/>
          </a:stretch>
        </p:blipFill>
        <p:spPr>
          <a:xfrm>
            <a:off x="4925946" y="1708692"/>
            <a:ext cx="3749742" cy="2452956"/>
          </a:xfrm>
          <a:prstGeom prst="rect">
            <a:avLst/>
          </a:prstGeom>
        </p:spPr>
      </p:pic>
    </p:spTree>
    <p:extLst>
      <p:ext uri="{BB962C8B-B14F-4D97-AF65-F5344CB8AC3E}">
        <p14:creationId xmlns:p14="http://schemas.microsoft.com/office/powerpoint/2010/main" val="370802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3972"/>
            <a:ext cx="8229600" cy="879924"/>
          </a:xfrm>
        </p:spPr>
        <p:txBody>
          <a:bodyPr/>
          <a:lstStyle/>
          <a:p>
            <a:r>
              <a:rPr lang="en-US" noProof="0" dirty="0"/>
              <a:t>6.2 How Firms Raise Funds</a:t>
            </a:r>
          </a:p>
        </p:txBody>
      </p:sp>
      <p:sp>
        <p:nvSpPr>
          <p:cNvPr id="4" name="Content Placeholder 3"/>
          <p:cNvSpPr>
            <a:spLocks noGrp="1"/>
          </p:cNvSpPr>
          <p:nvPr>
            <p:ph sz="quarter" idx="13"/>
          </p:nvPr>
        </p:nvSpPr>
        <p:spPr>
          <a:xfrm>
            <a:off x="457201" y="1557877"/>
            <a:ext cx="8473439" cy="499523"/>
          </a:xfrm>
        </p:spPr>
        <p:txBody>
          <a:bodyPr/>
          <a:lstStyle/>
          <a:p>
            <a:pPr marL="432" indent="0">
              <a:buNone/>
            </a:pPr>
            <a:r>
              <a:rPr lang="en-US" sz="2000" b="1" noProof="0" dirty="0"/>
              <a:t>Explain how firms raise the funds they need to operate and expand.</a:t>
            </a:r>
          </a:p>
        </p:txBody>
      </p:sp>
      <p:sp>
        <p:nvSpPr>
          <p:cNvPr id="5" name="Content Placeholder 4"/>
          <p:cNvSpPr>
            <a:spLocks noGrp="1"/>
          </p:cNvSpPr>
          <p:nvPr>
            <p:ph sz="quarter" idx="14"/>
          </p:nvPr>
        </p:nvSpPr>
        <p:spPr>
          <a:xfrm>
            <a:off x="457200" y="2214793"/>
            <a:ext cx="8229600" cy="467052"/>
          </a:xfrm>
        </p:spPr>
        <p:txBody>
          <a:bodyPr/>
          <a:lstStyle/>
          <a:p>
            <a:pPr marL="432" indent="0">
              <a:buNone/>
            </a:pPr>
            <a:r>
              <a:rPr lang="en-US" sz="2000" noProof="0" dirty="0"/>
              <a:t>Small business owners have three principal methods of raising funds:</a:t>
            </a:r>
          </a:p>
        </p:txBody>
      </p:sp>
      <p:sp>
        <p:nvSpPr>
          <p:cNvPr id="6" name="Content Placeholder 5"/>
          <p:cNvSpPr>
            <a:spLocks noGrp="1"/>
          </p:cNvSpPr>
          <p:nvPr>
            <p:ph sz="quarter" idx="15"/>
          </p:nvPr>
        </p:nvSpPr>
        <p:spPr>
          <a:xfrm>
            <a:off x="457200" y="2857364"/>
            <a:ext cx="8229601" cy="967958"/>
          </a:xfrm>
        </p:spPr>
        <p:txBody>
          <a:bodyPr/>
          <a:lstStyle/>
          <a:p>
            <a:pPr marL="0" lvl="0" indent="0">
              <a:buSzPts val="2200"/>
              <a:buNone/>
            </a:pPr>
            <a:r>
              <a:rPr lang="en-US" sz="2000" b="1" noProof="0" dirty="0"/>
              <a:t>Retained earnings</a:t>
            </a:r>
          </a:p>
          <a:p>
            <a:pPr marL="255600" lvl="0"/>
            <a:r>
              <a:rPr lang="en-US" sz="2000" noProof="0" dirty="0"/>
              <a:t>Profits reinvested in the firm, instead of paid to firm owners.</a:t>
            </a:r>
          </a:p>
        </p:txBody>
      </p:sp>
      <p:sp>
        <p:nvSpPr>
          <p:cNvPr id="7" name="Content Placeholder 6"/>
          <p:cNvSpPr>
            <a:spLocks noGrp="1"/>
          </p:cNvSpPr>
          <p:nvPr>
            <p:ph sz="quarter" idx="16"/>
          </p:nvPr>
        </p:nvSpPr>
        <p:spPr>
          <a:xfrm>
            <a:off x="457201" y="3945744"/>
            <a:ext cx="8229600" cy="966682"/>
          </a:xfrm>
        </p:spPr>
        <p:txBody>
          <a:bodyPr/>
          <a:lstStyle/>
          <a:p>
            <a:pPr marL="0" lvl="0" indent="0">
              <a:buSzPts val="2200"/>
              <a:buNone/>
            </a:pPr>
            <a:r>
              <a:rPr lang="en-US" sz="2000" b="1" noProof="0" dirty="0"/>
              <a:t>Recruit additional owners</a:t>
            </a:r>
          </a:p>
          <a:p>
            <a:pPr marL="255600" lvl="0"/>
            <a:r>
              <a:rPr lang="en-US" sz="2000" noProof="0" dirty="0"/>
              <a:t>Such an arrangement would increase the firm’s </a:t>
            </a:r>
            <a:r>
              <a:rPr lang="en-US" sz="2000" b="1" noProof="0" dirty="0"/>
              <a:t>financial capital.</a:t>
            </a:r>
          </a:p>
        </p:txBody>
      </p:sp>
      <p:sp>
        <p:nvSpPr>
          <p:cNvPr id="8" name="Content Placeholder 7"/>
          <p:cNvSpPr>
            <a:spLocks noGrp="1"/>
          </p:cNvSpPr>
          <p:nvPr>
            <p:ph sz="quarter" idx="17"/>
          </p:nvPr>
        </p:nvSpPr>
        <p:spPr>
          <a:xfrm>
            <a:off x="457200" y="5066973"/>
            <a:ext cx="8229601" cy="1006802"/>
          </a:xfrm>
        </p:spPr>
        <p:txBody>
          <a:bodyPr/>
          <a:lstStyle/>
          <a:p>
            <a:pPr marL="0" lvl="0" indent="0">
              <a:buSzPts val="2200"/>
              <a:buNone/>
            </a:pPr>
            <a:r>
              <a:rPr lang="en-US" sz="2000" b="1" noProof="0" dirty="0"/>
              <a:t>Borrow</a:t>
            </a:r>
          </a:p>
          <a:p>
            <a:pPr marL="255600" lvl="0"/>
            <a:r>
              <a:rPr lang="en-US" sz="2000" noProof="0" dirty="0"/>
              <a:t>From financial institutions, or from friends or family.</a:t>
            </a:r>
          </a:p>
        </p:txBody>
      </p:sp>
    </p:spTree>
    <p:extLst>
      <p:ext uri="{BB962C8B-B14F-4D97-AF65-F5344CB8AC3E}">
        <p14:creationId xmlns:p14="http://schemas.microsoft.com/office/powerpoint/2010/main" val="911670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500"/>
                                        <p:tgtEl>
                                          <p:spTgt spid="6">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500"/>
                                        <p:tgtEl>
                                          <p:spTgt spid="7">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animEffect transition="in" filter="fade">
                                      <p:cBhvr>
                                        <p:cTn id="27" dur="500"/>
                                        <p:tgtEl>
                                          <p:spTgt spid="7">
                                            <p:txEl>
                                              <p:pRg st="1" end="1"/>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8">
                                            <p:txEl>
                                              <p:pRg st="1" end="1"/>
                                            </p:txEl>
                                          </p:spTgt>
                                        </p:tgtEl>
                                        <p:attrNameLst>
                                          <p:attrName>style.visibility</p:attrName>
                                        </p:attrNameLst>
                                      </p:cBhvr>
                                      <p:to>
                                        <p:strVal val="visible"/>
                                      </p:to>
                                    </p:set>
                                    <p:animEffect transition="in" filter="fade">
                                      <p:cBhvr>
                                        <p:cTn id="35"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Sources of External Funds: Indirect Finance</a:t>
            </a:r>
          </a:p>
        </p:txBody>
      </p:sp>
      <p:sp>
        <p:nvSpPr>
          <p:cNvPr id="4" name="Content Placeholder 3"/>
          <p:cNvSpPr>
            <a:spLocks noGrp="1"/>
          </p:cNvSpPr>
          <p:nvPr>
            <p:ph sz="quarter" idx="13"/>
          </p:nvPr>
        </p:nvSpPr>
        <p:spPr>
          <a:xfrm>
            <a:off x="457200" y="1556327"/>
            <a:ext cx="8229600" cy="1709387"/>
          </a:xfrm>
        </p:spPr>
        <p:txBody>
          <a:bodyPr/>
          <a:lstStyle/>
          <a:p>
            <a:pPr marL="0" lvl="0" indent="0">
              <a:spcBef>
                <a:spcPts val="0"/>
              </a:spcBef>
              <a:buSzPts val="2200"/>
              <a:buNone/>
            </a:pPr>
            <a:r>
              <a:rPr lang="en-US" sz="2200" noProof="0" dirty="0"/>
              <a:t>As firms get larger, the need to obtain </a:t>
            </a:r>
            <a:r>
              <a:rPr lang="en-US" sz="2200" b="1" noProof="0" dirty="0"/>
              <a:t>external funds </a:t>
            </a:r>
            <a:r>
              <a:rPr lang="en-US" sz="2200" noProof="0" dirty="0"/>
              <a:t>tends to grow.</a:t>
            </a:r>
          </a:p>
          <a:p>
            <a:pPr marL="255600" lvl="0"/>
            <a:r>
              <a:rPr lang="en-US" sz="2200" noProof="0" dirty="0"/>
              <a:t>The economy’s </a:t>
            </a:r>
            <a:r>
              <a:rPr lang="en-US" sz="2200" b="1" noProof="0" dirty="0"/>
              <a:t>financial system </a:t>
            </a:r>
            <a:r>
              <a:rPr lang="en-US" sz="2200" noProof="0" dirty="0"/>
              <a:t>facilitates the transfer of funds from savers to borrowers.</a:t>
            </a:r>
          </a:p>
        </p:txBody>
      </p:sp>
      <p:sp>
        <p:nvSpPr>
          <p:cNvPr id="5" name="Content Placeholder 4"/>
          <p:cNvSpPr>
            <a:spLocks noGrp="1"/>
          </p:cNvSpPr>
          <p:nvPr>
            <p:ph sz="quarter" idx="14"/>
          </p:nvPr>
        </p:nvSpPr>
        <p:spPr>
          <a:xfrm>
            <a:off x="457200" y="3408219"/>
            <a:ext cx="8229600" cy="2668732"/>
          </a:xfrm>
        </p:spPr>
        <p:txBody>
          <a:bodyPr/>
          <a:lstStyle/>
          <a:p>
            <a:pPr marL="0" lvl="0" indent="0">
              <a:buSzPts val="2200"/>
              <a:buNone/>
            </a:pPr>
            <a:r>
              <a:rPr lang="en-US" sz="2200" noProof="0" dirty="0"/>
              <a:t>Firms can borrow money from banks. As such, the banks are acting as </a:t>
            </a:r>
            <a:r>
              <a:rPr lang="en-US" sz="2200" b="1" noProof="0" dirty="0"/>
              <a:t>financial intermediaries</a:t>
            </a:r>
            <a:r>
              <a:rPr lang="en-US" sz="2200" noProof="0" dirty="0"/>
              <a:t>, permitting </a:t>
            </a:r>
            <a:r>
              <a:rPr lang="en-US" sz="2200" b="1" noProof="0" dirty="0"/>
              <a:t>indirect finance </a:t>
            </a:r>
            <a:r>
              <a:rPr lang="en-US" sz="2200" noProof="0" dirty="0"/>
              <a:t>of the firm by their savers.</a:t>
            </a:r>
          </a:p>
          <a:p>
            <a:pPr marL="0" lvl="0" indent="0">
              <a:buSzPts val="2200"/>
              <a:buNone/>
            </a:pPr>
            <a:r>
              <a:rPr lang="en-US" sz="2200" b="1" noProof="0" dirty="0"/>
              <a:t>Indirect finance</a:t>
            </a:r>
            <a:r>
              <a:rPr lang="en-US" sz="2200" noProof="0" dirty="0"/>
              <a:t>: A flow of funds from savers to borrowers through financial intermediaries such as banks. Intermediaries raise funds from savers to lend to firms (and other borrowers).</a:t>
            </a:r>
          </a:p>
        </p:txBody>
      </p:sp>
    </p:spTree>
    <p:extLst>
      <p:ext uri="{BB962C8B-B14F-4D97-AF65-F5344CB8AC3E}">
        <p14:creationId xmlns:p14="http://schemas.microsoft.com/office/powerpoint/2010/main" val="275665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Sources of External Funds: Direct Finance</a:t>
            </a:r>
          </a:p>
        </p:txBody>
      </p:sp>
      <p:sp>
        <p:nvSpPr>
          <p:cNvPr id="4" name="Content Placeholder 3"/>
          <p:cNvSpPr>
            <a:spLocks noGrp="1"/>
          </p:cNvSpPr>
          <p:nvPr>
            <p:ph sz="quarter" idx="13"/>
          </p:nvPr>
        </p:nvSpPr>
        <p:spPr>
          <a:xfrm>
            <a:off x="457200" y="1556327"/>
            <a:ext cx="8229600" cy="2053772"/>
          </a:xfrm>
        </p:spPr>
        <p:txBody>
          <a:bodyPr/>
          <a:lstStyle/>
          <a:p>
            <a:pPr marL="0" lvl="0" indent="0">
              <a:spcBef>
                <a:spcPts val="0"/>
              </a:spcBef>
              <a:buSzPts val="2200"/>
              <a:buNone/>
            </a:pPr>
            <a:r>
              <a:rPr lang="en-US" sz="2200" noProof="0" dirty="0"/>
              <a:t>Alternatively, firms can appeal directly to potential investors for funds.</a:t>
            </a:r>
          </a:p>
          <a:p>
            <a:pPr marL="255600" lvl="0"/>
            <a:r>
              <a:rPr lang="en-US" sz="2200" noProof="0" dirty="0"/>
              <a:t>This is </a:t>
            </a:r>
            <a:r>
              <a:rPr lang="en-US" sz="2200" b="1" noProof="0" dirty="0"/>
              <a:t>direct finance</a:t>
            </a:r>
            <a:r>
              <a:rPr lang="en-US" sz="2200" noProof="0" dirty="0"/>
              <a:t>: The flow of funds from savers to firms through financial markets, such as the New York Stock Exchange.</a:t>
            </a:r>
          </a:p>
        </p:txBody>
      </p:sp>
      <p:sp>
        <p:nvSpPr>
          <p:cNvPr id="5" name="Content Placeholder 4"/>
          <p:cNvSpPr>
            <a:spLocks noGrp="1"/>
          </p:cNvSpPr>
          <p:nvPr>
            <p:ph sz="quarter" idx="14"/>
          </p:nvPr>
        </p:nvSpPr>
        <p:spPr>
          <a:xfrm>
            <a:off x="457200" y="3728853"/>
            <a:ext cx="8229600" cy="2579872"/>
          </a:xfrm>
        </p:spPr>
        <p:txBody>
          <a:bodyPr/>
          <a:lstStyle/>
          <a:p>
            <a:pPr marL="0" lvl="0" indent="0">
              <a:buSzPts val="2200"/>
              <a:buNone/>
            </a:pPr>
            <a:r>
              <a:rPr lang="en-US" sz="2200" noProof="0" dirty="0"/>
              <a:t>Direct finance generally takes the form of one of two </a:t>
            </a:r>
            <a:r>
              <a:rPr lang="en-US" sz="2200" b="1" noProof="0" dirty="0"/>
              <a:t>financial securities</a:t>
            </a:r>
            <a:r>
              <a:rPr lang="en-US" sz="2200" noProof="0" dirty="0"/>
              <a:t>:</a:t>
            </a:r>
          </a:p>
          <a:p>
            <a:pPr marL="255600" lvl="0"/>
            <a:r>
              <a:rPr lang="en-US" sz="2200" b="1" noProof="0" dirty="0"/>
              <a:t>Bonds</a:t>
            </a:r>
            <a:r>
              <a:rPr lang="en-US" sz="2200" noProof="0" dirty="0"/>
              <a:t>: A financial security that represents a promise to repay a fixed amount of funds.</a:t>
            </a:r>
          </a:p>
          <a:p>
            <a:pPr marL="255600" lvl="0"/>
            <a:r>
              <a:rPr lang="en-US" sz="2200" b="1" noProof="0" dirty="0"/>
              <a:t>Stocks</a:t>
            </a:r>
            <a:r>
              <a:rPr lang="en-US" sz="2200" noProof="0" dirty="0"/>
              <a:t>: A financial security that represents partial ownership of a firm.</a:t>
            </a:r>
          </a:p>
        </p:txBody>
      </p:sp>
    </p:spTree>
    <p:extLst>
      <p:ext uri="{BB962C8B-B14F-4D97-AF65-F5344CB8AC3E}">
        <p14:creationId xmlns:p14="http://schemas.microsoft.com/office/powerpoint/2010/main" val="870244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Effect transition="in" filter="fade">
                                      <p:cBhvr>
                                        <p:cTn id="23"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50652"/>
            <a:ext cx="8229600" cy="788676"/>
          </a:xfrm>
        </p:spPr>
        <p:txBody>
          <a:bodyPr/>
          <a:lstStyle/>
          <a:p>
            <a:r>
              <a:rPr lang="en-US" noProof="0" dirty="0"/>
              <a:t>Bonds</a:t>
            </a:r>
          </a:p>
        </p:txBody>
      </p:sp>
      <p:sp>
        <p:nvSpPr>
          <p:cNvPr id="4" name="Content Placeholder 3"/>
          <p:cNvSpPr>
            <a:spLocks noGrp="1"/>
          </p:cNvSpPr>
          <p:nvPr>
            <p:ph sz="quarter" idx="13"/>
          </p:nvPr>
        </p:nvSpPr>
        <p:spPr>
          <a:xfrm>
            <a:off x="457200" y="1567929"/>
            <a:ext cx="8229600" cy="3186952"/>
          </a:xfrm>
        </p:spPr>
        <p:txBody>
          <a:bodyPr/>
          <a:lstStyle/>
          <a:p>
            <a:pPr marL="0" lvl="0" indent="0">
              <a:buSzPts val="2200"/>
              <a:buNone/>
            </a:pPr>
            <a:r>
              <a:rPr lang="en-US" sz="2000" noProof="0" dirty="0">
                <a:solidFill>
                  <a:schemeClr val="tx1"/>
                </a:solidFill>
              </a:rPr>
              <a:t>A bond is a financial security that is essentially a loan.</a:t>
            </a:r>
          </a:p>
          <a:p>
            <a:pPr marL="0" lvl="0" indent="0">
              <a:buSzPts val="2200"/>
              <a:buNone/>
            </a:pPr>
            <a:r>
              <a:rPr lang="en-US" sz="2000" noProof="0" dirty="0">
                <a:solidFill>
                  <a:schemeClr val="tx1"/>
                </a:solidFill>
              </a:rPr>
              <a:t>A firm sells a bond for its </a:t>
            </a:r>
            <a:r>
              <a:rPr lang="en-US" sz="2000" b="1" noProof="0" dirty="0">
                <a:solidFill>
                  <a:schemeClr val="tx1"/>
                </a:solidFill>
              </a:rPr>
              <a:t>face value</a:t>
            </a:r>
            <a:r>
              <a:rPr lang="en-US" sz="2000" noProof="0" dirty="0">
                <a:solidFill>
                  <a:schemeClr val="tx1"/>
                </a:solidFill>
              </a:rPr>
              <a:t>, say $1,000, promising to repay this </a:t>
            </a:r>
            <a:r>
              <a:rPr lang="en-US" sz="2000" b="1" noProof="0" dirty="0">
                <a:solidFill>
                  <a:schemeClr val="tx1"/>
                </a:solidFill>
              </a:rPr>
              <a:t>principal </a:t>
            </a:r>
            <a:r>
              <a:rPr lang="en-US" sz="2000" noProof="0" dirty="0">
                <a:solidFill>
                  <a:schemeClr val="tx1"/>
                </a:solidFill>
              </a:rPr>
              <a:t>at the end of some </a:t>
            </a:r>
            <a:r>
              <a:rPr lang="en-US" sz="2000" b="1" noProof="0" dirty="0">
                <a:solidFill>
                  <a:schemeClr val="tx1"/>
                </a:solidFill>
              </a:rPr>
              <a:t>maturity</a:t>
            </a:r>
            <a:r>
              <a:rPr lang="en-US" sz="2000" noProof="0" dirty="0">
                <a:solidFill>
                  <a:schemeClr val="tx1"/>
                </a:solidFill>
              </a:rPr>
              <a:t>, say 30 years.</a:t>
            </a:r>
          </a:p>
          <a:p>
            <a:pPr marL="0" lvl="0" indent="0">
              <a:buSzPts val="2200"/>
              <a:buNone/>
            </a:pPr>
            <a:r>
              <a:rPr lang="en-US" sz="2000" noProof="0" dirty="0">
                <a:solidFill>
                  <a:schemeClr val="tx1"/>
                </a:solidFill>
              </a:rPr>
              <a:t>The bond will also include a series of </a:t>
            </a:r>
            <a:r>
              <a:rPr lang="en-US" sz="2000" b="1" noProof="0" dirty="0">
                <a:solidFill>
                  <a:schemeClr val="tx1"/>
                </a:solidFill>
              </a:rPr>
              <a:t>coupon payments</a:t>
            </a:r>
            <a:r>
              <a:rPr lang="en-US" sz="2000" noProof="0" dirty="0">
                <a:solidFill>
                  <a:schemeClr val="tx1"/>
                </a:solidFill>
              </a:rPr>
              <a:t>, and interest payments on the bond. These are intermediate payments that will be made to the bond-holder; say, $40 every year.</a:t>
            </a:r>
          </a:p>
          <a:p>
            <a:pPr marL="0" lvl="0" indent="0">
              <a:buSzPts val="2200"/>
              <a:buNone/>
            </a:pPr>
            <a:r>
              <a:rPr lang="en-US" sz="2000" noProof="0" dirty="0">
                <a:solidFill>
                  <a:schemeClr val="tx1"/>
                </a:solidFill>
              </a:rPr>
              <a:t>The </a:t>
            </a:r>
            <a:r>
              <a:rPr lang="en-US" sz="2000" b="1" noProof="0" dirty="0">
                <a:solidFill>
                  <a:schemeClr val="tx1"/>
                </a:solidFill>
              </a:rPr>
              <a:t>interest rate</a:t>
            </a:r>
            <a:r>
              <a:rPr lang="en-US" sz="2000" noProof="0" dirty="0">
                <a:solidFill>
                  <a:schemeClr val="tx1"/>
                </a:solidFill>
              </a:rPr>
              <a:t> is the cost of borrowing funds, usually expressed as a percentage of the amount borrowed; in this case:</a:t>
            </a:r>
          </a:p>
        </p:txBody>
      </p:sp>
      <p:graphicFrame>
        <p:nvGraphicFramePr>
          <p:cNvPr id="6" name="Object 5" descr="40 dollars over 1,000 dollars equals 0.04, or 4 percent."/>
          <p:cNvGraphicFramePr>
            <a:graphicFrameLocks noChangeAspect="1"/>
          </p:cNvGraphicFramePr>
          <p:nvPr>
            <p:extLst>
              <p:ext uri="{D42A27DB-BD31-4B8C-83A1-F6EECF244321}">
                <p14:modId xmlns:p14="http://schemas.microsoft.com/office/powerpoint/2010/main" val="1402995489"/>
              </p:ext>
            </p:extLst>
          </p:nvPr>
        </p:nvGraphicFramePr>
        <p:xfrm>
          <a:off x="3140746" y="4841240"/>
          <a:ext cx="2862509" cy="591585"/>
        </p:xfrm>
        <a:graphic>
          <a:graphicData uri="http://schemas.openxmlformats.org/presentationml/2006/ole">
            <mc:AlternateContent xmlns:mc="http://schemas.openxmlformats.org/markup-compatibility/2006">
              <mc:Choice xmlns:v="urn:schemas-microsoft-com:vml" Requires="v">
                <p:oleObj name="Equation" r:id="rId2" imgW="3809880" imgH="787320" progId="Equation.DSMT4">
                  <p:embed/>
                </p:oleObj>
              </mc:Choice>
              <mc:Fallback>
                <p:oleObj name="Equation" r:id="rId2" imgW="3809880" imgH="787320" progId="Equation.DSMT4">
                  <p:embed/>
                  <p:pic>
                    <p:nvPicPr>
                      <p:cNvPr id="6" name="Object 5" descr="40 dollars over 1,000 dollars equals 0.04, or 4 percent."/>
                      <p:cNvPicPr/>
                      <p:nvPr/>
                    </p:nvPicPr>
                    <p:blipFill>
                      <a:blip r:embed="rId3"/>
                      <a:stretch>
                        <a:fillRect/>
                      </a:stretch>
                    </p:blipFill>
                    <p:spPr>
                      <a:xfrm>
                        <a:off x="3140746" y="4841240"/>
                        <a:ext cx="2862509" cy="591585"/>
                      </a:xfrm>
                      <a:prstGeom prst="rect">
                        <a:avLst/>
                      </a:prstGeom>
                    </p:spPr>
                  </p:pic>
                </p:oleObj>
              </mc:Fallback>
            </mc:AlternateContent>
          </a:graphicData>
        </a:graphic>
      </p:graphicFrame>
      <p:sp>
        <p:nvSpPr>
          <p:cNvPr id="5" name="Content Placeholder 4"/>
          <p:cNvSpPr>
            <a:spLocks noGrp="1"/>
          </p:cNvSpPr>
          <p:nvPr>
            <p:ph sz="quarter" idx="14"/>
          </p:nvPr>
        </p:nvSpPr>
        <p:spPr>
          <a:xfrm>
            <a:off x="457200" y="5506814"/>
            <a:ext cx="8229600" cy="740065"/>
          </a:xfrm>
        </p:spPr>
        <p:txBody>
          <a:bodyPr/>
          <a:lstStyle/>
          <a:p>
            <a:pPr marL="432" indent="0">
              <a:buNone/>
            </a:pPr>
            <a:r>
              <a:rPr lang="en-US" sz="2000" noProof="0" dirty="0">
                <a:solidFill>
                  <a:schemeClr val="tx1"/>
                </a:solidFill>
              </a:rPr>
              <a:t>The higher the </a:t>
            </a:r>
            <a:r>
              <a:rPr lang="en-US" sz="2000" b="1" noProof="0" dirty="0">
                <a:solidFill>
                  <a:schemeClr val="tx1"/>
                </a:solidFill>
              </a:rPr>
              <a:t>default risk</a:t>
            </a:r>
            <a:r>
              <a:rPr lang="en-US" sz="2000" noProof="0" dirty="0">
                <a:solidFill>
                  <a:schemeClr val="tx1"/>
                </a:solidFill>
              </a:rPr>
              <a:t>, the higher the coupon payment (hence the interest rate) the firm will have to offer.</a:t>
            </a:r>
          </a:p>
        </p:txBody>
      </p:sp>
    </p:spTree>
    <p:extLst>
      <p:ext uri="{BB962C8B-B14F-4D97-AF65-F5344CB8AC3E}">
        <p14:creationId xmlns:p14="http://schemas.microsoft.com/office/powerpoint/2010/main" val="2471044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Chapter Outline</a:t>
            </a:r>
          </a:p>
        </p:txBody>
      </p:sp>
      <p:sp>
        <p:nvSpPr>
          <p:cNvPr id="3" name="Content Placeholder 2"/>
          <p:cNvSpPr>
            <a:spLocks noGrp="1"/>
          </p:cNvSpPr>
          <p:nvPr>
            <p:ph sz="quarter" idx="13"/>
          </p:nvPr>
        </p:nvSpPr>
        <p:spPr>
          <a:xfrm>
            <a:off x="457200" y="1554920"/>
            <a:ext cx="8232775" cy="3416473"/>
          </a:xfrm>
        </p:spPr>
        <p:txBody>
          <a:bodyPr/>
          <a:lstStyle/>
          <a:p>
            <a:pPr marL="0" lvl="0" indent="0">
              <a:buSzPts val="2200"/>
              <a:buNone/>
            </a:pPr>
            <a:r>
              <a:rPr lang="en-US" b="1" noProof="0" dirty="0">
                <a:solidFill>
                  <a:srgbClr val="007FA3"/>
                </a:solidFill>
              </a:rPr>
              <a:t>6.1</a:t>
            </a:r>
            <a:r>
              <a:rPr lang="en-US" b="1" noProof="0" dirty="0">
                <a:solidFill>
                  <a:srgbClr val="0070C0"/>
                </a:solidFill>
              </a:rPr>
              <a:t> </a:t>
            </a:r>
            <a:r>
              <a:rPr lang="en-US" noProof="0" dirty="0"/>
              <a:t>Types of Firms</a:t>
            </a:r>
          </a:p>
          <a:p>
            <a:pPr marL="0" lvl="0" indent="0">
              <a:buSzPts val="2200"/>
              <a:buNone/>
            </a:pPr>
            <a:r>
              <a:rPr lang="en-US" b="1" noProof="0" dirty="0">
                <a:solidFill>
                  <a:srgbClr val="007FA3"/>
                </a:solidFill>
              </a:rPr>
              <a:t>6.2</a:t>
            </a:r>
            <a:r>
              <a:rPr lang="en-US" b="1" noProof="0" dirty="0">
                <a:solidFill>
                  <a:srgbClr val="0070C0"/>
                </a:solidFill>
              </a:rPr>
              <a:t> </a:t>
            </a:r>
            <a:r>
              <a:rPr lang="en-US" noProof="0" dirty="0"/>
              <a:t>How Firms Raise Funds</a:t>
            </a:r>
          </a:p>
          <a:p>
            <a:pPr marL="0" lvl="0" indent="0">
              <a:buSzPts val="2200"/>
              <a:buNone/>
            </a:pPr>
            <a:r>
              <a:rPr lang="en-US" b="1" noProof="0" dirty="0">
                <a:solidFill>
                  <a:srgbClr val="007FA3"/>
                </a:solidFill>
              </a:rPr>
              <a:t>6.3</a:t>
            </a:r>
            <a:r>
              <a:rPr lang="en-US" b="1" noProof="0" dirty="0">
                <a:solidFill>
                  <a:srgbClr val="0070C0"/>
                </a:solidFill>
              </a:rPr>
              <a:t> </a:t>
            </a:r>
            <a:r>
              <a:rPr lang="en-US" noProof="0" dirty="0"/>
              <a:t>Using Financial Statements to Evaluate a Corporation</a:t>
            </a:r>
          </a:p>
          <a:p>
            <a:pPr marL="0" lvl="0" indent="0">
              <a:buSzPts val="2200"/>
              <a:buNone/>
            </a:pPr>
            <a:r>
              <a:rPr lang="en-US" b="1" noProof="0" dirty="0">
                <a:solidFill>
                  <a:srgbClr val="007FA3"/>
                </a:solidFill>
              </a:rPr>
              <a:t>Appendix</a:t>
            </a:r>
            <a:r>
              <a:rPr lang="en-US" b="1" noProof="0" dirty="0">
                <a:solidFill>
                  <a:srgbClr val="0070C0"/>
                </a:solidFill>
              </a:rPr>
              <a:t> </a:t>
            </a:r>
            <a:r>
              <a:rPr lang="en-US" noProof="0" dirty="0"/>
              <a:t>Using Present Value</a:t>
            </a:r>
          </a:p>
          <a:p>
            <a:pPr marL="0" lvl="0" indent="0">
              <a:buSzPts val="2200"/>
              <a:buNone/>
            </a:pPr>
            <a:r>
              <a:rPr lang="en-US" b="1" noProof="0" dirty="0">
                <a:solidFill>
                  <a:srgbClr val="007FA3"/>
                </a:solidFill>
              </a:rPr>
              <a:t>Online Appendix</a:t>
            </a:r>
            <a:r>
              <a:rPr lang="en-US" b="1" noProof="0" dirty="0">
                <a:solidFill>
                  <a:srgbClr val="0070C0"/>
                </a:solidFill>
              </a:rPr>
              <a:t> </a:t>
            </a:r>
            <a:r>
              <a:rPr lang="en-US" noProof="0" dirty="0"/>
              <a:t>Income Statements and Balance Sheets</a:t>
            </a:r>
          </a:p>
        </p:txBody>
      </p:sp>
    </p:spTree>
    <p:extLst>
      <p:ext uri="{BB962C8B-B14F-4D97-AF65-F5344CB8AC3E}">
        <p14:creationId xmlns:p14="http://schemas.microsoft.com/office/powerpoint/2010/main" val="345209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Apply the Concept: Are Governments Likely to Default on Their Bonds? </a:t>
            </a:r>
            <a:r>
              <a:rPr lang="en-US" sz="2000" b="0" noProof="0" dirty="0"/>
              <a:t>(1 of 2)</a:t>
            </a:r>
            <a:endParaRPr lang="en-US" sz="2000" noProof="0" dirty="0"/>
          </a:p>
        </p:txBody>
      </p:sp>
      <p:sp>
        <p:nvSpPr>
          <p:cNvPr id="4" name="Content Placeholder 3"/>
          <p:cNvSpPr>
            <a:spLocks noGrp="1"/>
          </p:cNvSpPr>
          <p:nvPr>
            <p:ph sz="quarter" idx="13"/>
          </p:nvPr>
        </p:nvSpPr>
        <p:spPr>
          <a:xfrm>
            <a:off x="457200" y="1487587"/>
            <a:ext cx="8229600" cy="925616"/>
          </a:xfrm>
        </p:spPr>
        <p:txBody>
          <a:bodyPr/>
          <a:lstStyle/>
          <a:p>
            <a:pPr marL="432" indent="0">
              <a:buNone/>
            </a:pPr>
            <a:r>
              <a:rPr lang="en-US" noProof="0" dirty="0"/>
              <a:t>The three main credit-rating agencies (Moody’s, Standard and Poor’s, and Fitch) assign ratings to bonds.</a:t>
            </a:r>
          </a:p>
        </p:txBody>
      </p:sp>
      <p:graphicFrame>
        <p:nvGraphicFramePr>
          <p:cNvPr id="3" name="Table 2"/>
          <p:cNvGraphicFramePr>
            <a:graphicFrameLocks noGrp="1"/>
          </p:cNvGraphicFramePr>
          <p:nvPr>
            <p:extLst>
              <p:ext uri="{D42A27DB-BD31-4B8C-83A1-F6EECF244321}">
                <p14:modId xmlns:p14="http://schemas.microsoft.com/office/powerpoint/2010/main" val="3510175713"/>
              </p:ext>
            </p:extLst>
          </p:nvPr>
        </p:nvGraphicFramePr>
        <p:xfrm>
          <a:off x="487680" y="2571205"/>
          <a:ext cx="8341360" cy="3566270"/>
        </p:xfrm>
        <a:graphic>
          <a:graphicData uri="http://schemas.openxmlformats.org/drawingml/2006/table">
            <a:tbl>
              <a:tblPr firstRow="1" firstCol="1" bandRow="1">
                <a:tableStyleId>{2D5ABB26-0587-4C30-8999-92F81FD0307C}</a:tableStyleId>
              </a:tblPr>
              <a:tblGrid>
                <a:gridCol w="2300676">
                  <a:extLst>
                    <a:ext uri="{9D8B030D-6E8A-4147-A177-3AD203B41FA5}">
                      <a16:colId xmlns:a16="http://schemas.microsoft.com/office/drawing/2014/main" val="545828469"/>
                    </a:ext>
                  </a:extLst>
                </a:gridCol>
                <a:gridCol w="903111">
                  <a:extLst>
                    <a:ext uri="{9D8B030D-6E8A-4147-A177-3AD203B41FA5}">
                      <a16:colId xmlns:a16="http://schemas.microsoft.com/office/drawing/2014/main" val="2573480320"/>
                    </a:ext>
                  </a:extLst>
                </a:gridCol>
                <a:gridCol w="1241777">
                  <a:extLst>
                    <a:ext uri="{9D8B030D-6E8A-4147-A177-3AD203B41FA5}">
                      <a16:colId xmlns:a16="http://schemas.microsoft.com/office/drawing/2014/main" val="2918634431"/>
                    </a:ext>
                  </a:extLst>
                </a:gridCol>
                <a:gridCol w="1083734">
                  <a:extLst>
                    <a:ext uri="{9D8B030D-6E8A-4147-A177-3AD203B41FA5}">
                      <a16:colId xmlns:a16="http://schemas.microsoft.com/office/drawing/2014/main" val="2389262978"/>
                    </a:ext>
                  </a:extLst>
                </a:gridCol>
                <a:gridCol w="2812062">
                  <a:extLst>
                    <a:ext uri="{9D8B030D-6E8A-4147-A177-3AD203B41FA5}">
                      <a16:colId xmlns:a16="http://schemas.microsoft.com/office/drawing/2014/main" val="3212956181"/>
                    </a:ext>
                  </a:extLst>
                </a:gridCol>
              </a:tblGrid>
              <a:tr h="294254">
                <a:tc>
                  <a:txBody>
                    <a:bodyPr/>
                    <a:lstStyle/>
                    <a:p>
                      <a:pPr marL="0" marR="0" lvl="0" indent="0" algn="l" rtl="0">
                        <a:lnSpc>
                          <a:spcPct val="100000"/>
                        </a:lnSpc>
                        <a:spcBef>
                          <a:spcPts val="0"/>
                        </a:spcBef>
                        <a:spcAft>
                          <a:spcPts val="0"/>
                        </a:spcAft>
                        <a:buClr>
                          <a:srgbClr val="000000"/>
                        </a:buClr>
                        <a:buSzPts val="1200"/>
                        <a:buFont typeface="Arial"/>
                        <a:buNone/>
                      </a:pPr>
                      <a:r>
                        <a:rPr lang="en-US" sz="100" b="1" u="none" strike="noStrike" cap="none" dirty="0">
                          <a:solidFill>
                            <a:schemeClr val="tx1"/>
                          </a:solidFill>
                          <a:latin typeface="+mn-lt"/>
                          <a:ea typeface="Arial"/>
                          <a:cs typeface="Arial"/>
                          <a:sym typeface="Arial"/>
                        </a:rPr>
                        <a:t>Blank</a:t>
                      </a:r>
                      <a:endParaRPr sz="100" b="1" u="none" strike="noStrike" cap="none" dirty="0">
                        <a:solidFill>
                          <a:schemeClr val="tx1"/>
                        </a:solidFill>
                        <a:latin typeface="+mn-lt"/>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latin typeface="+mn-lt"/>
                          <a:ea typeface="Arial"/>
                          <a:cs typeface="Arial"/>
                          <a:sym typeface="Arial"/>
                        </a:rPr>
                        <a:t>Moody’s Investors Service</a:t>
                      </a:r>
                      <a:endParaRPr sz="1400" b="1" u="none" strike="noStrike" cap="none" dirty="0">
                        <a:latin typeface="+mn-lt"/>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latin typeface="+mn-lt"/>
                          <a:ea typeface="Arial"/>
                          <a:cs typeface="Arial"/>
                          <a:sym typeface="Arial"/>
                        </a:rPr>
                        <a:t>Standard </a:t>
                      </a:r>
                    </a:p>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latin typeface="+mn-lt"/>
                          <a:ea typeface="Arial"/>
                          <a:cs typeface="Arial"/>
                          <a:sym typeface="Arial"/>
                        </a:rPr>
                        <a:t>&amp; Poor’s (S&amp;P)</a:t>
                      </a:r>
                      <a:endParaRPr sz="1400" b="1" u="none" strike="noStrike" cap="none" dirty="0">
                        <a:latin typeface="+mn-lt"/>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latin typeface="+mn-lt"/>
                          <a:ea typeface="Arial"/>
                          <a:cs typeface="Arial"/>
                          <a:sym typeface="Arial"/>
                        </a:rPr>
                        <a:t>Fitch Ratings</a:t>
                      </a:r>
                      <a:endParaRPr sz="1200" b="1" u="none" strike="noStrike" cap="none" dirty="0">
                        <a:latin typeface="+mn-lt"/>
                        <a:ea typeface="Arial"/>
                        <a:cs typeface="Arial"/>
                        <a:sym typeface="Arial"/>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latin typeface="+mn-lt"/>
                          <a:ea typeface="Arial"/>
                          <a:cs typeface="Arial"/>
                          <a:sym typeface="Arial"/>
                        </a:rPr>
                        <a:t>Meaning of the Ratings</a:t>
                      </a:r>
                      <a:endParaRPr lang="en-US" sz="1400" b="1" u="none" strike="noStrike" cap="none" dirty="0">
                        <a:latin typeface="+mn-lt"/>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95382190"/>
                  </a:ext>
                </a:extLst>
              </a:tr>
              <a:tr h="126112">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latin typeface="+mn-lt"/>
                          <a:ea typeface="Arial"/>
                          <a:cs typeface="Arial"/>
                          <a:sym typeface="Arial"/>
                        </a:rPr>
                        <a:t>Investment-grade bonds</a:t>
                      </a:r>
                      <a:endParaRPr sz="1200" u="none" strike="noStrike" cap="none" dirty="0">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latin typeface="+mn-lt"/>
                          <a:ea typeface="Arial"/>
                          <a:cs typeface="Arial"/>
                          <a:sym typeface="Arial"/>
                        </a:rPr>
                        <a:t>A</a:t>
                      </a:r>
                      <a:r>
                        <a:rPr lang="en-US" sz="100" u="none" strike="noStrike" cap="none" dirty="0">
                          <a:latin typeface="+mn-lt"/>
                          <a:ea typeface="Arial"/>
                          <a:cs typeface="Arial"/>
                          <a:sym typeface="Arial"/>
                        </a:rPr>
                        <a:t> </a:t>
                      </a:r>
                      <a:r>
                        <a:rPr lang="en-US" sz="1200" u="none" strike="noStrike" cap="none" dirty="0">
                          <a:latin typeface="+mn-lt"/>
                          <a:ea typeface="Arial"/>
                          <a:cs typeface="Arial"/>
                          <a:sym typeface="Arial"/>
                        </a:rPr>
                        <a:t>a</a:t>
                      </a:r>
                      <a:r>
                        <a:rPr lang="en-US" sz="100" u="none" strike="noStrike" cap="none" dirty="0">
                          <a:latin typeface="+mn-lt"/>
                          <a:ea typeface="Arial"/>
                          <a:cs typeface="Arial"/>
                          <a:sym typeface="Arial"/>
                        </a:rPr>
                        <a:t> </a:t>
                      </a:r>
                      <a:r>
                        <a:rPr lang="en-US" sz="1200" u="none" strike="noStrike" cap="none" dirty="0">
                          <a:latin typeface="+mn-lt"/>
                          <a:ea typeface="Arial"/>
                          <a:cs typeface="Arial"/>
                          <a:sym typeface="Arial"/>
                        </a:rPr>
                        <a:t>a</a:t>
                      </a:r>
                      <a:endParaRPr sz="1200" u="none" strike="noStrike" cap="none" dirty="0">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A</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A</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Highest credit quality</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53799970"/>
                  </a:ext>
                </a:extLst>
              </a:tr>
              <a:tr h="126112">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solidFill>
                            <a:schemeClr val="tx1"/>
                          </a:solidFill>
                          <a:latin typeface="+mn-lt"/>
                          <a:ea typeface="Arial"/>
                          <a:cs typeface="Arial"/>
                          <a:sym typeface="Arial"/>
                        </a:rPr>
                        <a:t>Investment-grade bonds</a:t>
                      </a:r>
                      <a:endParaRPr lang="en-US" sz="12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latin typeface="+mn-lt"/>
                          <a:ea typeface="Arial"/>
                          <a:cs typeface="Arial"/>
                          <a:sym typeface="Arial"/>
                        </a:rPr>
                        <a:t>A</a:t>
                      </a:r>
                      <a:r>
                        <a:rPr lang="en-US" sz="100" u="none" strike="noStrike" cap="none" dirty="0">
                          <a:latin typeface="+mn-lt"/>
                          <a:ea typeface="Arial"/>
                          <a:cs typeface="Arial"/>
                          <a:sym typeface="Arial"/>
                        </a:rPr>
                        <a:t> </a:t>
                      </a:r>
                      <a:r>
                        <a:rPr lang="en-US" sz="1200" u="none" strike="noStrike" cap="none" dirty="0">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A</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A</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Very high credit quality</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6512731"/>
                  </a:ext>
                </a:extLst>
              </a:tr>
              <a:tr h="126112">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solidFill>
                            <a:schemeClr val="tx1"/>
                          </a:solidFill>
                          <a:latin typeface="+mn-lt"/>
                          <a:ea typeface="Arial"/>
                          <a:cs typeface="Arial"/>
                          <a:sym typeface="Arial"/>
                        </a:rPr>
                        <a:t>Investment-grade bonds</a:t>
                      </a:r>
                      <a:endParaRPr lang="en-US" sz="12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High credit quality</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32146214"/>
                  </a:ext>
                </a:extLst>
              </a:tr>
              <a:tr h="126112">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solidFill>
                            <a:schemeClr val="tx1"/>
                          </a:solidFill>
                          <a:latin typeface="+mn-lt"/>
                          <a:ea typeface="Arial"/>
                          <a:cs typeface="Arial"/>
                          <a:sym typeface="Arial"/>
                        </a:rPr>
                        <a:t>Investment-grade bonds</a:t>
                      </a:r>
                      <a:endParaRPr lang="en-US" sz="12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B</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B</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B</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B</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B</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B</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B</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Good credit quality</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1505016"/>
                  </a:ext>
                </a:extLst>
              </a:tr>
              <a:tr h="138200">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latin typeface="+mn-lt"/>
                          <a:ea typeface="Arial"/>
                          <a:cs typeface="Arial"/>
                          <a:sym typeface="Arial"/>
                        </a:rPr>
                        <a:t>Non-investment-grade bonds</a:t>
                      </a:r>
                      <a:endParaRPr sz="1200" u="none" strike="noStrike" cap="none" dirty="0">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B</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B</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B</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B</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B</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Speculative</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05636374"/>
                  </a:ext>
                </a:extLst>
              </a:tr>
              <a:tr h="138200">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solidFill>
                            <a:schemeClr val="tx1"/>
                          </a:solidFill>
                          <a:latin typeface="+mn-lt"/>
                          <a:ea typeface="Arial"/>
                          <a:cs typeface="Arial"/>
                          <a:sym typeface="Arial"/>
                        </a:rPr>
                        <a:t>Non-investment-grade bonds</a:t>
                      </a:r>
                      <a:endParaRPr lang="en-US" sz="12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B</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B</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B</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Highly speculative</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64217256"/>
                  </a:ext>
                </a:extLst>
              </a:tr>
              <a:tr h="138200">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solidFill>
                            <a:schemeClr val="tx1"/>
                          </a:solidFill>
                          <a:latin typeface="+mn-lt"/>
                          <a:ea typeface="Arial"/>
                          <a:cs typeface="Arial"/>
                          <a:sym typeface="Arial"/>
                        </a:rPr>
                        <a:t>Non-investment-grade bonds</a:t>
                      </a:r>
                      <a:endParaRPr lang="en-US" sz="12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C</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endParaRPr sz="1200" u="none" strike="noStrike" cap="none" dirty="0">
                        <a:solidFill>
                          <a:schemeClr val="dk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C</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C</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C</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C</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C</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C</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Substantial default risk</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71213161"/>
                  </a:ext>
                </a:extLst>
              </a:tr>
              <a:tr h="138200">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solidFill>
                            <a:schemeClr val="tx1"/>
                          </a:solidFill>
                          <a:latin typeface="+mn-lt"/>
                          <a:ea typeface="Arial"/>
                          <a:cs typeface="Arial"/>
                          <a:sym typeface="Arial"/>
                        </a:rPr>
                        <a:t>Non-investment-grade bonds</a:t>
                      </a:r>
                      <a:endParaRPr lang="en-US" sz="12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C</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a</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C</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C</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C</a:t>
                      </a:r>
                      <a:r>
                        <a:rPr lang="en-US" sz="100" u="none" strike="noStrike" cap="none" dirty="0">
                          <a:solidFill>
                            <a:schemeClr val="dk1"/>
                          </a:solidFill>
                          <a:latin typeface="+mn-lt"/>
                          <a:ea typeface="Arial"/>
                          <a:cs typeface="Arial"/>
                          <a:sym typeface="Arial"/>
                        </a:rPr>
                        <a:t> </a:t>
                      </a:r>
                      <a:r>
                        <a:rPr lang="en-US" sz="1200" u="none" strike="noStrike" cap="none" dirty="0">
                          <a:solidFill>
                            <a:schemeClr val="dk1"/>
                          </a:solidFill>
                          <a:latin typeface="+mn-lt"/>
                          <a:ea typeface="Arial"/>
                          <a:cs typeface="Arial"/>
                          <a:sym typeface="Arial"/>
                        </a:rPr>
                        <a:t>C</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Very high levels of default risk</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92393627"/>
                  </a:ext>
                </a:extLst>
              </a:tr>
              <a:tr h="319184">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solidFill>
                            <a:schemeClr val="tx1"/>
                          </a:solidFill>
                          <a:latin typeface="+mn-lt"/>
                          <a:ea typeface="Arial"/>
                          <a:cs typeface="Arial"/>
                          <a:sym typeface="Arial"/>
                        </a:rPr>
                        <a:t>Non-investment-grade bonds</a:t>
                      </a:r>
                      <a:endParaRPr lang="en-US" sz="12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C</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C</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C</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Exceptionally high levels of default risk (for Moody’s: “typically in default”)</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7220020"/>
                  </a:ext>
                </a:extLst>
              </a:tr>
              <a:tr h="138200">
                <a:tc>
                  <a:txBody>
                    <a:bodyPr/>
                    <a:lstStyle/>
                    <a:p>
                      <a:pPr marL="0" marR="0" lvl="0" indent="0" algn="l" rtl="0">
                        <a:lnSpc>
                          <a:spcPct val="100000"/>
                        </a:lnSpc>
                        <a:spcBef>
                          <a:spcPts val="0"/>
                        </a:spcBef>
                        <a:spcAft>
                          <a:spcPts val="0"/>
                        </a:spcAft>
                        <a:buClr>
                          <a:srgbClr val="000000"/>
                        </a:buClr>
                        <a:buSzPts val="1200"/>
                        <a:buFont typeface="Arial"/>
                        <a:buNone/>
                      </a:pPr>
                      <a:r>
                        <a:rPr lang="en-US" sz="1200" b="1" u="none" strike="noStrike" cap="none" dirty="0">
                          <a:solidFill>
                            <a:schemeClr val="tx1"/>
                          </a:solidFill>
                          <a:latin typeface="+mn-lt"/>
                          <a:ea typeface="Arial"/>
                          <a:cs typeface="Arial"/>
                          <a:sym typeface="Arial"/>
                        </a:rPr>
                        <a:t>Non-investment-grade bonds</a:t>
                      </a:r>
                      <a:endParaRPr lang="en-US" sz="12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D</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D</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l" rtl="0">
                        <a:lnSpc>
                          <a:spcPct val="100000"/>
                        </a:lnSpc>
                        <a:spcBef>
                          <a:spcPts val="0"/>
                        </a:spcBef>
                        <a:spcAft>
                          <a:spcPts val="0"/>
                        </a:spcAft>
                        <a:buClr>
                          <a:schemeClr val="dk1"/>
                        </a:buClr>
                        <a:buSzPts val="1200"/>
                        <a:buFont typeface="Noto Sans Symbols"/>
                        <a:buNone/>
                      </a:pPr>
                      <a:r>
                        <a:rPr lang="en-US" sz="1200" u="none" strike="noStrike" cap="none" dirty="0">
                          <a:solidFill>
                            <a:schemeClr val="dk1"/>
                          </a:solidFill>
                          <a:latin typeface="+mn-lt"/>
                          <a:ea typeface="Arial"/>
                          <a:cs typeface="Arial"/>
                          <a:sym typeface="Arial"/>
                        </a:rPr>
                        <a:t>Default</a:t>
                      </a:r>
                      <a:endParaRPr lang="en-US"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45637599"/>
                  </a:ext>
                </a:extLst>
              </a:tr>
            </a:tbl>
          </a:graphicData>
        </a:graphic>
      </p:graphicFrame>
    </p:spTree>
    <p:extLst>
      <p:ext uri="{BB962C8B-B14F-4D97-AF65-F5344CB8AC3E}">
        <p14:creationId xmlns:p14="http://schemas.microsoft.com/office/powerpoint/2010/main" val="222394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1A909FA-4EF5-4224-857D-B1BC715C4EAB}"/>
              </a:ext>
            </a:extLst>
          </p:cNvPr>
          <p:cNvSpPr>
            <a:spLocks noGrp="1"/>
          </p:cNvSpPr>
          <p:nvPr>
            <p:ph type="title"/>
          </p:nvPr>
        </p:nvSpPr>
        <p:spPr/>
        <p:txBody>
          <a:bodyPr/>
          <a:lstStyle/>
          <a:p>
            <a:r>
              <a:rPr lang="en-US" sz="3000" noProof="0" dirty="0"/>
              <a:t>Apply the Concept: Are Governments Likely to Default on Their Bonds? </a:t>
            </a:r>
            <a:r>
              <a:rPr lang="en-US" sz="2000" b="0" noProof="0" dirty="0"/>
              <a:t>(2 of 2)</a:t>
            </a:r>
            <a:endParaRPr lang="en-US" sz="2000" noProof="0" dirty="0"/>
          </a:p>
        </p:txBody>
      </p:sp>
      <p:sp>
        <p:nvSpPr>
          <p:cNvPr id="6" name="Content Placeholder 5">
            <a:extLst>
              <a:ext uri="{FF2B5EF4-FFF2-40B4-BE49-F238E27FC236}">
                <a16:creationId xmlns:a16="http://schemas.microsoft.com/office/drawing/2014/main" id="{75469DEB-D0A2-44C4-8007-B4E0C32A7C83}"/>
              </a:ext>
            </a:extLst>
          </p:cNvPr>
          <p:cNvSpPr>
            <a:spLocks noGrp="1"/>
          </p:cNvSpPr>
          <p:nvPr>
            <p:ph sz="quarter" idx="13"/>
          </p:nvPr>
        </p:nvSpPr>
        <p:spPr>
          <a:xfrm>
            <a:off x="457200" y="1552575"/>
            <a:ext cx="8232128" cy="2150182"/>
          </a:xfrm>
        </p:spPr>
        <p:txBody>
          <a:bodyPr/>
          <a:lstStyle/>
          <a:p>
            <a:pPr marL="0" lvl="0" indent="0">
              <a:spcBef>
                <a:spcPts val="600"/>
              </a:spcBef>
              <a:buSzPts val="2200"/>
              <a:buNone/>
            </a:pPr>
            <a:r>
              <a:rPr lang="en-US" sz="2000" noProof="0" dirty="0">
                <a:solidFill>
                  <a:schemeClr val="tx1"/>
                </a:solidFill>
              </a:rPr>
              <a:t>This service helps investors to determine which bonds are safe and which are at risk of default (non-payment).</a:t>
            </a:r>
          </a:p>
          <a:p>
            <a:pPr marL="0" lvl="0" indent="0">
              <a:spcBef>
                <a:spcPts val="800"/>
              </a:spcBef>
              <a:buSzPts val="2200"/>
              <a:buNone/>
            </a:pPr>
            <a:r>
              <a:rPr lang="en-US" sz="2000" noProof="0" dirty="0">
                <a:solidFill>
                  <a:schemeClr val="tx1"/>
                </a:solidFill>
              </a:rPr>
              <a:t>In 2011, S&amp;P downgraded U.S. Treasury bonds from A</a:t>
            </a:r>
            <a:r>
              <a:rPr lang="en-US" sz="100" noProof="0" dirty="0">
                <a:solidFill>
                  <a:schemeClr val="tx1"/>
                </a:solidFill>
              </a:rPr>
              <a:t> </a:t>
            </a:r>
            <a:r>
              <a:rPr lang="en-US" sz="2000" noProof="0" dirty="0">
                <a:solidFill>
                  <a:schemeClr val="tx1"/>
                </a:solidFill>
              </a:rPr>
              <a:t>A</a:t>
            </a:r>
            <a:r>
              <a:rPr lang="en-US" sz="100" noProof="0" dirty="0">
                <a:solidFill>
                  <a:schemeClr val="tx1"/>
                </a:solidFill>
              </a:rPr>
              <a:t> </a:t>
            </a:r>
            <a:r>
              <a:rPr lang="en-US" sz="2000" noProof="0" dirty="0">
                <a:solidFill>
                  <a:schemeClr val="tx1"/>
                </a:solidFill>
              </a:rPr>
              <a:t>A to A</a:t>
            </a:r>
            <a:r>
              <a:rPr lang="en-US" sz="100" noProof="0" dirty="0">
                <a:solidFill>
                  <a:schemeClr val="tx1"/>
                </a:solidFill>
              </a:rPr>
              <a:t> </a:t>
            </a:r>
            <a:r>
              <a:rPr lang="en-US" sz="2000" noProof="0" dirty="0">
                <a:solidFill>
                  <a:schemeClr val="tx1"/>
                </a:solidFill>
              </a:rPr>
              <a:t>A+, in response to continuing large deficits.</a:t>
            </a:r>
          </a:p>
          <a:p>
            <a:pPr marL="255600" lvl="0">
              <a:spcBef>
                <a:spcPts val="600"/>
              </a:spcBef>
            </a:pPr>
            <a:r>
              <a:rPr lang="en-US" sz="2000" noProof="0" dirty="0">
                <a:solidFill>
                  <a:schemeClr val="tx1"/>
                </a:solidFill>
              </a:rPr>
              <a:t>S&amp;P believed there is a chance the U.S. will not make the interest payments on its bonds.</a:t>
            </a:r>
          </a:p>
        </p:txBody>
      </p:sp>
      <p:sp>
        <p:nvSpPr>
          <p:cNvPr id="7" name="Content Placeholder 6">
            <a:extLst>
              <a:ext uri="{FF2B5EF4-FFF2-40B4-BE49-F238E27FC236}">
                <a16:creationId xmlns:a16="http://schemas.microsoft.com/office/drawing/2014/main" id="{2772CB4B-ED31-4B96-A85B-1A47E509ED72}"/>
              </a:ext>
            </a:extLst>
          </p:cNvPr>
          <p:cNvSpPr>
            <a:spLocks noGrp="1"/>
          </p:cNvSpPr>
          <p:nvPr>
            <p:ph sz="quarter" idx="14"/>
          </p:nvPr>
        </p:nvSpPr>
        <p:spPr>
          <a:xfrm>
            <a:off x="457200" y="3822022"/>
            <a:ext cx="8232128" cy="981751"/>
          </a:xfrm>
        </p:spPr>
        <p:txBody>
          <a:bodyPr tIns="0" rIns="0" bIns="0"/>
          <a:lstStyle/>
          <a:p>
            <a:pPr marL="432" indent="0">
              <a:buNone/>
            </a:pPr>
            <a:r>
              <a:rPr lang="en-US" sz="2000" noProof="0" dirty="0">
                <a:solidFill>
                  <a:schemeClr val="tx1"/>
                </a:solidFill>
              </a:rPr>
              <a:t>Recent increases in federal borrowing in 2020 and 2021 to fund higher spending to fight the effects of Covid-19 are not sustainable long term and increase the possibility of eventual default.</a:t>
            </a:r>
          </a:p>
        </p:txBody>
      </p:sp>
      <p:sp>
        <p:nvSpPr>
          <p:cNvPr id="8" name="Content Placeholder 7">
            <a:extLst>
              <a:ext uri="{FF2B5EF4-FFF2-40B4-BE49-F238E27FC236}">
                <a16:creationId xmlns:a16="http://schemas.microsoft.com/office/drawing/2014/main" id="{9E467993-2D03-4B95-8027-0A0AA0F96BB8}"/>
              </a:ext>
            </a:extLst>
          </p:cNvPr>
          <p:cNvSpPr>
            <a:spLocks noGrp="1"/>
          </p:cNvSpPr>
          <p:nvPr>
            <p:ph sz="quarter" idx="15"/>
          </p:nvPr>
        </p:nvSpPr>
        <p:spPr>
          <a:xfrm>
            <a:off x="457200" y="4920191"/>
            <a:ext cx="8020756" cy="1290109"/>
          </a:xfrm>
        </p:spPr>
        <p:txBody>
          <a:bodyPr tIns="0" rIns="0" bIns="0"/>
          <a:lstStyle/>
          <a:p>
            <a:pPr marL="432" indent="0">
              <a:buNone/>
            </a:pPr>
            <a:r>
              <a:rPr lang="en-US" sz="2000" noProof="0" dirty="0">
                <a:solidFill>
                  <a:schemeClr val="tx1"/>
                </a:solidFill>
              </a:rPr>
              <a:t>Are bond ratings honest? Firms and governments pay the rating agencies for their services, so the rating agencies may face a conflict of interest: if one agency gives low ratings, it may find that it loses customers.</a:t>
            </a:r>
          </a:p>
        </p:txBody>
      </p:sp>
    </p:spTree>
    <p:extLst>
      <p:ext uri="{BB962C8B-B14F-4D97-AF65-F5344CB8AC3E}">
        <p14:creationId xmlns:p14="http://schemas.microsoft.com/office/powerpoint/2010/main" val="739352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500"/>
                                        <p:tgtEl>
                                          <p:spTgt spid="7">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animEffect transition="in" filter="fade">
                                      <p:cBhvr>
                                        <p:cTn id="23"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P spid="8"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Stocks</a:t>
            </a:r>
          </a:p>
        </p:txBody>
      </p:sp>
      <p:sp>
        <p:nvSpPr>
          <p:cNvPr id="4" name="Content Placeholder 3"/>
          <p:cNvSpPr>
            <a:spLocks noGrp="1"/>
          </p:cNvSpPr>
          <p:nvPr>
            <p:ph sz="quarter" idx="13"/>
          </p:nvPr>
        </p:nvSpPr>
        <p:spPr>
          <a:xfrm>
            <a:off x="457200" y="1556326"/>
            <a:ext cx="8229600" cy="3360057"/>
          </a:xfrm>
        </p:spPr>
        <p:txBody>
          <a:bodyPr/>
          <a:lstStyle/>
          <a:p>
            <a:pPr marL="0" lvl="0" indent="0">
              <a:spcBef>
                <a:spcPts val="0"/>
              </a:spcBef>
              <a:buSzPts val="2200"/>
              <a:buNone/>
            </a:pPr>
            <a:r>
              <a:rPr lang="en-US" sz="2200" noProof="0" dirty="0"/>
              <a:t>Unlike bonds, stocks are financial securities that represent partial ownership of the firm.</a:t>
            </a:r>
          </a:p>
          <a:p>
            <a:pPr marL="255600" lvl="0">
              <a:spcBef>
                <a:spcPts val="600"/>
              </a:spcBef>
            </a:pPr>
            <a:r>
              <a:rPr lang="en-US" sz="2200" noProof="0" dirty="0"/>
              <a:t>A corporation that sells a stock acts similarly to a partnership taking on a new partner, though the new shareholder typically owns a tiny fraction of the firm.</a:t>
            </a:r>
          </a:p>
          <a:p>
            <a:pPr marL="255600" lvl="0">
              <a:spcBef>
                <a:spcPts val="600"/>
              </a:spcBef>
            </a:pPr>
            <a:r>
              <a:rPr lang="en-US" sz="2200" noProof="0" dirty="0"/>
              <a:t>When the corporation makes profits, these are either reinvested in the firm—causing a </a:t>
            </a:r>
            <a:r>
              <a:rPr lang="en-US" sz="2200" b="1" noProof="0" dirty="0"/>
              <a:t>capital gain</a:t>
            </a:r>
            <a:r>
              <a:rPr lang="en-US" sz="2200" noProof="0" dirty="0"/>
              <a:t> or increase in value of the stock—or paid out as </a:t>
            </a:r>
            <a:r>
              <a:rPr lang="en-US" sz="2200" b="1" noProof="0" dirty="0"/>
              <a:t>dividends</a:t>
            </a:r>
            <a:r>
              <a:rPr lang="en-US" sz="2200" noProof="0" dirty="0"/>
              <a:t>, payments by a corporation to its shareholders.</a:t>
            </a:r>
          </a:p>
        </p:txBody>
      </p:sp>
      <p:sp>
        <p:nvSpPr>
          <p:cNvPr id="5" name="Content Placeholder 4"/>
          <p:cNvSpPr>
            <a:spLocks noGrp="1"/>
          </p:cNvSpPr>
          <p:nvPr>
            <p:ph sz="quarter" idx="14"/>
          </p:nvPr>
        </p:nvSpPr>
        <p:spPr>
          <a:xfrm>
            <a:off x="457200" y="5023261"/>
            <a:ext cx="8229600" cy="1214027"/>
          </a:xfrm>
        </p:spPr>
        <p:txBody>
          <a:bodyPr/>
          <a:lstStyle/>
          <a:p>
            <a:pPr marL="432" indent="0">
              <a:buNone/>
            </a:pPr>
            <a:r>
              <a:rPr lang="en-US" sz="2200" noProof="0" dirty="0"/>
              <a:t>By law, corporations must repay bondholders before shareholders. This helps to ensure that bonds are substantially less risky financial securities to hold than stocks.</a:t>
            </a:r>
          </a:p>
        </p:txBody>
      </p:sp>
    </p:spTree>
    <p:extLst>
      <p:ext uri="{BB962C8B-B14F-4D97-AF65-F5344CB8AC3E}">
        <p14:creationId xmlns:p14="http://schemas.microsoft.com/office/powerpoint/2010/main" val="2765700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Mutual Funds and Exchange-Traded Funds</a:t>
            </a:r>
          </a:p>
        </p:txBody>
      </p:sp>
      <p:sp>
        <p:nvSpPr>
          <p:cNvPr id="3" name="Content Placeholder 2"/>
          <p:cNvSpPr>
            <a:spLocks noGrp="1"/>
          </p:cNvSpPr>
          <p:nvPr>
            <p:ph sz="quarter" idx="13"/>
          </p:nvPr>
        </p:nvSpPr>
        <p:spPr>
          <a:xfrm>
            <a:off x="457200" y="1554921"/>
            <a:ext cx="8232775" cy="3815866"/>
          </a:xfrm>
        </p:spPr>
        <p:txBody>
          <a:bodyPr/>
          <a:lstStyle/>
          <a:p>
            <a:pPr marL="0" lvl="0" indent="0">
              <a:spcBef>
                <a:spcPts val="0"/>
              </a:spcBef>
              <a:buSzPts val="2200"/>
              <a:buNone/>
            </a:pPr>
            <a:r>
              <a:rPr lang="en-US" sz="2200" noProof="0" dirty="0"/>
              <a:t>Small investors may find owning individual stocks too risky; but they may lack the funds to </a:t>
            </a:r>
            <a:r>
              <a:rPr lang="en-US" sz="2200" b="1" noProof="0" dirty="0"/>
              <a:t>diversify</a:t>
            </a:r>
            <a:r>
              <a:rPr lang="en-US" sz="2200" noProof="0" dirty="0"/>
              <a:t> by buying stocks in many firms. Two solutions became popular over the last few decades:</a:t>
            </a:r>
          </a:p>
          <a:p>
            <a:pPr marL="255600" lvl="0"/>
            <a:r>
              <a:rPr lang="en-US" sz="2200" b="1" noProof="0" dirty="0"/>
              <a:t>Mutual funds</a:t>
            </a:r>
            <a:r>
              <a:rPr lang="en-US" sz="2200" noProof="0" dirty="0"/>
              <a:t>: Actively-managed funds that invest in a portfolio of assets and sell shares to investors. Mutual funds can only be sold back to the management company.</a:t>
            </a:r>
          </a:p>
          <a:p>
            <a:pPr marL="255600" lvl="0"/>
            <a:r>
              <a:rPr lang="en-US" sz="2200" b="1" noProof="0" dirty="0"/>
              <a:t>Exchange-traded funds</a:t>
            </a:r>
            <a:r>
              <a:rPr lang="en-US" sz="2200" noProof="0" dirty="0"/>
              <a:t>: Passively managed funds that invest in a portfolio of assets and sell shares to investors. These can be traded directly between investors.</a:t>
            </a:r>
          </a:p>
        </p:txBody>
      </p:sp>
    </p:spTree>
    <p:extLst>
      <p:ext uri="{BB962C8B-B14F-4D97-AF65-F5344CB8AC3E}">
        <p14:creationId xmlns:p14="http://schemas.microsoft.com/office/powerpoint/2010/main" val="3075658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Stock and Bond Markets Provide Capital—And Information</a:t>
            </a:r>
          </a:p>
        </p:txBody>
      </p:sp>
      <p:sp>
        <p:nvSpPr>
          <p:cNvPr id="3" name="Content Placeholder 2"/>
          <p:cNvSpPr>
            <a:spLocks noGrp="1"/>
          </p:cNvSpPr>
          <p:nvPr>
            <p:ph sz="quarter" idx="13"/>
          </p:nvPr>
        </p:nvSpPr>
        <p:spPr/>
        <p:txBody>
          <a:bodyPr/>
          <a:lstStyle/>
          <a:p>
            <a:pPr marL="0" lvl="0" indent="0">
              <a:spcBef>
                <a:spcPts val="0"/>
              </a:spcBef>
              <a:buSzPts val="2200"/>
              <a:buNone/>
            </a:pPr>
            <a:r>
              <a:rPr lang="en-US" sz="2000" noProof="0" dirty="0"/>
              <a:t>After firms sell their stocks and/or bonds, these financial securities can be traded in </a:t>
            </a:r>
            <a:r>
              <a:rPr lang="en-US" sz="2000" b="1" noProof="0" dirty="0"/>
              <a:t>stock and bond markets.</a:t>
            </a:r>
            <a:endParaRPr lang="en-US" sz="2000" noProof="0" dirty="0"/>
          </a:p>
          <a:p>
            <a:pPr marL="0" lvl="0" indent="0">
              <a:buSzPts val="2200"/>
              <a:buNone/>
            </a:pPr>
            <a:r>
              <a:rPr lang="en-US" sz="2000" noProof="0" dirty="0"/>
              <a:t>The existence of these resale markets is beneficial for society, since without them, individuals could not invest in firms without tying up their money for a long time.</a:t>
            </a:r>
          </a:p>
          <a:p>
            <a:pPr marL="255600" lvl="0">
              <a:buSzPts val="2200"/>
            </a:pPr>
            <a:r>
              <a:rPr lang="en-US" sz="2000" noProof="0" dirty="0"/>
              <a:t>The price at which a stock trades indicates the degree of confidence in the firm’s ability to make future profits, since these profits are what is used to generate a return for investors.</a:t>
            </a:r>
          </a:p>
          <a:p>
            <a:pPr marL="255600" lvl="0">
              <a:buSzPts val="2200"/>
            </a:pPr>
            <a:r>
              <a:rPr lang="en-US" sz="2000" noProof="0" dirty="0"/>
              <a:t>The price at which a bond trades is determined by its coupon payment, relative to other coupon payments available. But it also reflects the confidence of investors in the firm’s ability to make those payments.</a:t>
            </a:r>
          </a:p>
        </p:txBody>
      </p:sp>
    </p:spTree>
    <p:extLst>
      <p:ext uri="{BB962C8B-B14F-4D97-AF65-F5344CB8AC3E}">
        <p14:creationId xmlns:p14="http://schemas.microsoft.com/office/powerpoint/2010/main" val="94010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The Fluctuating Stock Market</a:t>
            </a:r>
          </a:p>
        </p:txBody>
      </p:sp>
      <p:sp>
        <p:nvSpPr>
          <p:cNvPr id="3" name="Content Placeholder 2"/>
          <p:cNvSpPr>
            <a:spLocks noGrp="1"/>
          </p:cNvSpPr>
          <p:nvPr>
            <p:ph sz="quarter" idx="13"/>
          </p:nvPr>
        </p:nvSpPr>
        <p:spPr>
          <a:xfrm>
            <a:off x="457200" y="1554922"/>
            <a:ext cx="8232775" cy="3355746"/>
          </a:xfrm>
        </p:spPr>
        <p:txBody>
          <a:bodyPr/>
          <a:lstStyle/>
          <a:p>
            <a:pPr marL="0" lvl="0" indent="0">
              <a:spcBef>
                <a:spcPts val="600"/>
              </a:spcBef>
              <a:buSzPts val="2200"/>
              <a:buNone/>
            </a:pPr>
            <a:r>
              <a:rPr lang="en-US" sz="2200" noProof="0" dirty="0"/>
              <a:t>Instead of relying on the price of individual stocks, observers often rely on </a:t>
            </a:r>
            <a:r>
              <a:rPr lang="en-US" sz="2200" b="1" noProof="0" dirty="0"/>
              <a:t>stock market indexes</a:t>
            </a:r>
            <a:r>
              <a:rPr lang="en-US" sz="2200" noProof="0" dirty="0"/>
              <a:t>, which are averages of stock prices.</a:t>
            </a:r>
          </a:p>
          <a:p>
            <a:pPr marL="0" lvl="0" indent="0">
              <a:spcBef>
                <a:spcPts val="600"/>
              </a:spcBef>
              <a:buSzPts val="2200"/>
              <a:buNone/>
            </a:pPr>
            <a:r>
              <a:rPr lang="en-US" sz="2200" noProof="0" dirty="0"/>
              <a:t>Stock market indexes are set to 100 in some </a:t>
            </a:r>
            <a:r>
              <a:rPr lang="en-US" sz="2200" b="1" noProof="0" dirty="0"/>
              <a:t>base year</a:t>
            </a:r>
            <a:r>
              <a:rPr lang="en-US" sz="2200" noProof="0" dirty="0"/>
              <a:t>, so their value is always relative to that base year.</a:t>
            </a:r>
          </a:p>
          <a:p>
            <a:pPr marL="0" lvl="0" indent="0">
              <a:spcBef>
                <a:spcPts val="600"/>
              </a:spcBef>
              <a:buSzPts val="2200"/>
              <a:buNone/>
            </a:pPr>
            <a:r>
              <a:rPr lang="en-US" sz="2200" noProof="0" dirty="0"/>
              <a:t>Investors concentrate on changes in these indexes. The S&amp;P 500 decreased from 4273 in 2021 to 4099 in 2022, telling us that, on average, the stock prices of those 500 large companies decreased on average by 4.1%:</a:t>
            </a:r>
          </a:p>
        </p:txBody>
      </p:sp>
      <p:graphicFrame>
        <p:nvGraphicFramePr>
          <p:cNvPr id="5" name="Object 4" descr="start fraction 4099 minus 4273 over 4273 end fraction times 100 = negative 4.1%"/>
          <p:cNvGraphicFramePr>
            <a:graphicFrameLocks noChangeAspect="1"/>
          </p:cNvGraphicFramePr>
          <p:nvPr>
            <p:extLst>
              <p:ext uri="{D42A27DB-BD31-4B8C-83A1-F6EECF244321}">
                <p14:modId xmlns:p14="http://schemas.microsoft.com/office/powerpoint/2010/main" val="779367213"/>
              </p:ext>
            </p:extLst>
          </p:nvPr>
        </p:nvGraphicFramePr>
        <p:xfrm>
          <a:off x="2918337" y="5202579"/>
          <a:ext cx="3307327" cy="697465"/>
        </p:xfrm>
        <a:graphic>
          <a:graphicData uri="http://schemas.openxmlformats.org/presentationml/2006/ole">
            <mc:AlternateContent xmlns:mc="http://schemas.openxmlformats.org/markup-compatibility/2006">
              <mc:Choice xmlns:v="urn:schemas-microsoft-com:vml" Requires="v">
                <p:oleObj name="Equation" r:id="rId3" imgW="1866600" imgH="393480" progId="Equation.DSMT4">
                  <p:embed/>
                </p:oleObj>
              </mc:Choice>
              <mc:Fallback>
                <p:oleObj name="Equation" r:id="rId3" imgW="1866600" imgH="393480" progId="Equation.DSMT4">
                  <p:embed/>
                  <p:pic>
                    <p:nvPicPr>
                      <p:cNvPr id="5" name="Object 4" descr="start fraction 4099 minus 4273 over 4273 end fraction times 100 = negative 4.1%"/>
                      <p:cNvPicPr/>
                      <p:nvPr/>
                    </p:nvPicPr>
                    <p:blipFill>
                      <a:blip r:embed="rId4"/>
                      <a:stretch>
                        <a:fillRect/>
                      </a:stretch>
                    </p:blipFill>
                    <p:spPr>
                      <a:xfrm>
                        <a:off x="2918337" y="5202579"/>
                        <a:ext cx="3307327" cy="697465"/>
                      </a:xfrm>
                      <a:prstGeom prst="rect">
                        <a:avLst/>
                      </a:prstGeom>
                    </p:spPr>
                  </p:pic>
                </p:oleObj>
              </mc:Fallback>
            </mc:AlternateContent>
          </a:graphicData>
        </a:graphic>
      </p:graphicFrame>
    </p:spTree>
    <p:extLst>
      <p:ext uri="{BB962C8B-B14F-4D97-AF65-F5344CB8AC3E}">
        <p14:creationId xmlns:p14="http://schemas.microsoft.com/office/powerpoint/2010/main" val="3922946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Figure 6.3 Movements in the S&amp;P 500, 1989-2022</a:t>
            </a:r>
            <a:endParaRPr lang="en-US" sz="1800" noProof="0" dirty="0"/>
          </a:p>
        </p:txBody>
      </p:sp>
      <p:pic>
        <p:nvPicPr>
          <p:cNvPr id="4" name="Picture 3" descr="A graph plots the S and P index versus years. For long description in Notes pane, press F6.">
            <a:extLst>
              <a:ext uri="{FF2B5EF4-FFF2-40B4-BE49-F238E27FC236}">
                <a16:creationId xmlns:a16="http://schemas.microsoft.com/office/drawing/2014/main" id="{FBA8B225-045F-6D90-5056-6D72C3BA3AF1}"/>
              </a:ext>
            </a:extLst>
          </p:cNvPr>
          <p:cNvPicPr>
            <a:picLocks noChangeAspect="1"/>
          </p:cNvPicPr>
          <p:nvPr/>
        </p:nvPicPr>
        <p:blipFill>
          <a:blip r:embed="rId3"/>
          <a:stretch>
            <a:fillRect/>
          </a:stretch>
        </p:blipFill>
        <p:spPr>
          <a:xfrm>
            <a:off x="2267388" y="1557338"/>
            <a:ext cx="4609225" cy="2793020"/>
          </a:xfrm>
          <a:prstGeom prst="rect">
            <a:avLst/>
          </a:prstGeom>
        </p:spPr>
      </p:pic>
      <p:sp>
        <p:nvSpPr>
          <p:cNvPr id="6" name="Content Placeholder 5"/>
          <p:cNvSpPr>
            <a:spLocks noGrp="1"/>
          </p:cNvSpPr>
          <p:nvPr>
            <p:ph sz="quarter" idx="13"/>
          </p:nvPr>
        </p:nvSpPr>
        <p:spPr>
          <a:xfrm>
            <a:off x="457200" y="4474633"/>
            <a:ext cx="8229600" cy="1800755"/>
          </a:xfrm>
        </p:spPr>
        <p:txBody>
          <a:bodyPr/>
          <a:lstStyle/>
          <a:p>
            <a:pPr marL="0" indent="0">
              <a:spcBef>
                <a:spcPts val="0"/>
              </a:spcBef>
              <a:buSzPts val="2200"/>
              <a:buNone/>
            </a:pPr>
            <a:r>
              <a:rPr lang="en-US" sz="1800" noProof="0" dirty="0"/>
              <a:t>The graph shows the S&amp;P 500, a stock index tracking the stock prices of the 500 largest U.S. companies.</a:t>
            </a:r>
          </a:p>
          <a:p>
            <a:pPr marL="0" lvl="0" indent="0">
              <a:spcBef>
                <a:spcPts val="0"/>
              </a:spcBef>
              <a:buSzPts val="2200"/>
              <a:buNone/>
            </a:pPr>
            <a:r>
              <a:rPr lang="en-US" sz="1800" noProof="0" dirty="0"/>
              <a:t>Since a stock represents a claim to a share of future profits of a firm, changes in expectations about those profits get reflected in the stock’s price. Recessions and expansions tend to shift many firms’ stock prices similarly—“a rising tide lifts all boats.”</a:t>
            </a:r>
          </a:p>
        </p:txBody>
      </p:sp>
    </p:spTree>
    <p:extLst>
      <p:ext uri="{BB962C8B-B14F-4D97-AF65-F5344CB8AC3E}">
        <p14:creationId xmlns:p14="http://schemas.microsoft.com/office/powerpoint/2010/main" val="2782850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Why Is It So Hard to Beat the Market?</a:t>
            </a:r>
          </a:p>
        </p:txBody>
      </p:sp>
      <p:sp>
        <p:nvSpPr>
          <p:cNvPr id="3" name="Content Placeholder 2"/>
          <p:cNvSpPr>
            <a:spLocks noGrp="1"/>
          </p:cNvSpPr>
          <p:nvPr>
            <p:ph sz="quarter" idx="13"/>
          </p:nvPr>
        </p:nvSpPr>
        <p:spPr>
          <a:xfrm>
            <a:off x="457200" y="1554920"/>
            <a:ext cx="8232775" cy="4036583"/>
          </a:xfrm>
        </p:spPr>
        <p:txBody>
          <a:bodyPr/>
          <a:lstStyle/>
          <a:p>
            <a:pPr marL="0" lvl="0" indent="0">
              <a:buSzPts val="2200"/>
              <a:buNone/>
            </a:pPr>
            <a:r>
              <a:rPr lang="en-US" noProof="0" dirty="0"/>
              <a:t>Since a stock is an ownership share of a firm, you would want to invest in firms that you expect will be profitable in the future.</a:t>
            </a:r>
          </a:p>
          <a:p>
            <a:pPr marL="0" lvl="0" indent="0">
              <a:buSzPts val="2200"/>
              <a:buNone/>
            </a:pPr>
            <a:r>
              <a:rPr lang="en-US" noProof="0" dirty="0"/>
              <a:t>Predicting the future is hard; investment professionals spend lots of effort to determine which firms will be profitable and determine how new information changes future profitability—changing the value of the stocks.</a:t>
            </a:r>
          </a:p>
          <a:p>
            <a:pPr marL="0" lvl="0" indent="0">
              <a:spcAft>
                <a:spcPts val="1200"/>
              </a:spcAft>
              <a:buSzPts val="2200"/>
              <a:buNone/>
            </a:pPr>
            <a:r>
              <a:rPr lang="en-US" noProof="0" dirty="0"/>
              <a:t>To “beat the market,” you need to predict better than other people; very few people can do this well.</a:t>
            </a:r>
          </a:p>
        </p:txBody>
      </p:sp>
    </p:spTree>
    <p:extLst>
      <p:ext uri="{BB962C8B-B14F-4D97-AF65-F5344CB8AC3E}">
        <p14:creationId xmlns:p14="http://schemas.microsoft.com/office/powerpoint/2010/main" val="3090194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Table 6.2 Returns From Investing in Different Assets </a:t>
            </a:r>
            <a:r>
              <a:rPr lang="en-US" sz="2000" b="0" noProof="0" dirty="0"/>
              <a:t>(1 of 2)</a:t>
            </a:r>
            <a:endParaRPr lang="en-US" sz="2000" noProof="0" dirty="0"/>
          </a:p>
        </p:txBody>
      </p:sp>
      <p:graphicFrame>
        <p:nvGraphicFramePr>
          <p:cNvPr id="3" name="Table 2"/>
          <p:cNvGraphicFramePr>
            <a:graphicFrameLocks noGrp="1"/>
          </p:cNvGraphicFramePr>
          <p:nvPr>
            <p:extLst>
              <p:ext uri="{D42A27DB-BD31-4B8C-83A1-F6EECF244321}">
                <p14:modId xmlns:p14="http://schemas.microsoft.com/office/powerpoint/2010/main" val="2947068190"/>
              </p:ext>
            </p:extLst>
          </p:nvPr>
        </p:nvGraphicFramePr>
        <p:xfrm>
          <a:off x="536027" y="1552575"/>
          <a:ext cx="6727372" cy="1811893"/>
        </p:xfrm>
        <a:graphic>
          <a:graphicData uri="http://schemas.openxmlformats.org/drawingml/2006/table">
            <a:tbl>
              <a:tblPr firstRow="1" bandRow="1">
                <a:tableStyleId>{2D5ABB26-0587-4C30-8999-92F81FD0307C}</a:tableStyleId>
              </a:tblPr>
              <a:tblGrid>
                <a:gridCol w="3053840">
                  <a:extLst>
                    <a:ext uri="{9D8B030D-6E8A-4147-A177-3AD203B41FA5}">
                      <a16:colId xmlns:a16="http://schemas.microsoft.com/office/drawing/2014/main" val="480694803"/>
                    </a:ext>
                  </a:extLst>
                </a:gridCol>
                <a:gridCol w="3673532">
                  <a:extLst>
                    <a:ext uri="{9D8B030D-6E8A-4147-A177-3AD203B41FA5}">
                      <a16:colId xmlns:a16="http://schemas.microsoft.com/office/drawing/2014/main" val="3343816860"/>
                    </a:ext>
                  </a:extLst>
                </a:gridCol>
              </a:tblGrid>
              <a:tr h="470733">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Financial Asset</a:t>
                      </a:r>
                      <a:endParaRPr sz="1600" u="none" strike="noStrike" cap="none" dirty="0">
                        <a:solidFill>
                          <a:schemeClr val="tx1"/>
                        </a:solidFill>
                        <a:latin typeface="+mn-lt"/>
                        <a:ea typeface="Arial"/>
                        <a:cs typeface="Arial"/>
                        <a:sym typeface="Arial"/>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600" b="1" u="none" strike="noStrike" cap="none" dirty="0">
                          <a:solidFill>
                            <a:schemeClr val="tx1"/>
                          </a:solidFill>
                          <a:latin typeface="+mn-lt"/>
                          <a:ea typeface="Arial"/>
                          <a:cs typeface="Arial"/>
                          <a:sym typeface="Arial"/>
                        </a:rPr>
                        <a:t>Average Annual Rate of Return</a:t>
                      </a:r>
                      <a:endParaRPr sz="1600" u="none" strike="noStrike" cap="none" dirty="0">
                        <a:solidFill>
                          <a:schemeClr val="tx1"/>
                        </a:solidFill>
                        <a:latin typeface="+mn-lt"/>
                        <a:ea typeface="Arial"/>
                        <a:cs typeface="Arial"/>
                        <a:sym typeface="Arial"/>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20755176"/>
                  </a:ext>
                </a:extLst>
              </a:tr>
              <a:tr h="301429">
                <a:tc>
                  <a:txBody>
                    <a:bodyPr/>
                    <a:lstStyle/>
                    <a:p>
                      <a:pPr marL="0" marR="0" lvl="0" indent="0" algn="l" rtl="0">
                        <a:lnSpc>
                          <a:spcPct val="100000"/>
                        </a:lnSpc>
                        <a:spcBef>
                          <a:spcPts val="0"/>
                        </a:spcBef>
                        <a:spcAft>
                          <a:spcPts val="0"/>
                        </a:spcAft>
                        <a:buClr>
                          <a:schemeClr val="dk1"/>
                        </a:buClr>
                        <a:buSzPts val="1200"/>
                        <a:buFont typeface="Arial"/>
                        <a:buNone/>
                      </a:pPr>
                      <a:r>
                        <a:rPr lang="en-US" sz="1600" u="none" strike="noStrike" cap="none" dirty="0">
                          <a:solidFill>
                            <a:schemeClr val="tx1"/>
                          </a:solidFill>
                          <a:latin typeface="+mn-lt"/>
                          <a:ea typeface="Arial"/>
                          <a:cs typeface="Arial"/>
                          <a:sym typeface="Arial"/>
                        </a:rPr>
                        <a:t>Large company stocks</a:t>
                      </a:r>
                      <a:endParaRPr sz="1600" u="none" strike="noStrike" cap="none" dirty="0">
                        <a:solidFill>
                          <a:schemeClr val="tx1"/>
                        </a:solidFill>
                        <a:latin typeface="+mn-lt"/>
                        <a:ea typeface="Arial"/>
                        <a:cs typeface="Arial"/>
                        <a:sym typeface="Arial"/>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600" u="none" strike="noStrike" cap="none" dirty="0">
                          <a:solidFill>
                            <a:schemeClr val="tx1"/>
                          </a:solidFill>
                          <a:latin typeface="+mn-lt"/>
                        </a:rPr>
                        <a:t>11.5%</a:t>
                      </a:r>
                      <a:endParaRPr sz="1600" dirty="0">
                        <a:solidFill>
                          <a:schemeClr val="tx1"/>
                        </a:solidFill>
                        <a:latin typeface="+mn-lt"/>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18815421"/>
                  </a:ext>
                </a:extLst>
              </a:tr>
              <a:tr h="301429">
                <a:tc>
                  <a:txBody>
                    <a:bodyPr/>
                    <a:lstStyle/>
                    <a:p>
                      <a:pPr marL="0" marR="0" lvl="0" indent="0" algn="l" rtl="0">
                        <a:lnSpc>
                          <a:spcPct val="100000"/>
                        </a:lnSpc>
                        <a:spcBef>
                          <a:spcPts val="0"/>
                        </a:spcBef>
                        <a:spcAft>
                          <a:spcPts val="0"/>
                        </a:spcAft>
                        <a:buClr>
                          <a:schemeClr val="dk1"/>
                        </a:buClr>
                        <a:buSzPts val="1200"/>
                        <a:buFont typeface="Arial"/>
                        <a:buNone/>
                      </a:pPr>
                      <a:r>
                        <a:rPr lang="en-US" sz="1600" u="none" strike="noStrike" cap="none" dirty="0">
                          <a:solidFill>
                            <a:schemeClr val="tx1"/>
                          </a:solidFill>
                          <a:latin typeface="+mn-lt"/>
                        </a:rPr>
                        <a:t>U.S. Treasury bonds</a:t>
                      </a:r>
                      <a:endParaRPr sz="1600" dirty="0">
                        <a:solidFill>
                          <a:schemeClr val="tx1"/>
                        </a:solidFill>
                        <a:latin typeface="+mn-lt"/>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600" u="none" strike="noStrike" cap="none" dirty="0">
                          <a:solidFill>
                            <a:schemeClr val="tx1"/>
                          </a:solidFill>
                          <a:latin typeface="+mn-lt"/>
                        </a:rPr>
                        <a:t>4.9</a:t>
                      </a:r>
                      <a:endParaRPr sz="1600" u="none" strike="noStrike" cap="none" dirty="0">
                        <a:solidFill>
                          <a:schemeClr val="tx1"/>
                        </a:solidFill>
                        <a:latin typeface="+mn-lt"/>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5362233"/>
                  </a:ext>
                </a:extLst>
              </a:tr>
              <a:tr h="301429">
                <a:tc>
                  <a:txBody>
                    <a:bodyPr/>
                    <a:lstStyle/>
                    <a:p>
                      <a:pPr marL="0" marR="0" lvl="0" indent="0" algn="l" rtl="0">
                        <a:lnSpc>
                          <a:spcPct val="100000"/>
                        </a:lnSpc>
                        <a:spcBef>
                          <a:spcPts val="0"/>
                        </a:spcBef>
                        <a:spcAft>
                          <a:spcPts val="0"/>
                        </a:spcAft>
                        <a:buClr>
                          <a:schemeClr val="dk1"/>
                        </a:buClr>
                        <a:buSzPts val="1200"/>
                        <a:buFont typeface="Arial"/>
                        <a:buNone/>
                      </a:pPr>
                      <a:r>
                        <a:rPr lang="en-US" sz="1600" u="none" strike="noStrike" cap="none" dirty="0">
                          <a:solidFill>
                            <a:schemeClr val="tx1"/>
                          </a:solidFill>
                          <a:latin typeface="+mn-lt"/>
                        </a:rPr>
                        <a:t>U.S. Treasury bills</a:t>
                      </a:r>
                      <a:endParaRPr sz="1600" dirty="0">
                        <a:solidFill>
                          <a:schemeClr val="tx1"/>
                        </a:solidFill>
                        <a:latin typeface="+mn-lt"/>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600" u="none" strike="noStrike" cap="none" dirty="0">
                          <a:solidFill>
                            <a:schemeClr val="tx1"/>
                          </a:solidFill>
                          <a:latin typeface="+mn-lt"/>
                        </a:rPr>
                        <a:t>3.3</a:t>
                      </a:r>
                      <a:endParaRPr sz="1600" u="none" strike="noStrike" cap="none" dirty="0">
                        <a:solidFill>
                          <a:schemeClr val="tx1"/>
                        </a:solidFill>
                        <a:latin typeface="+mn-lt"/>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8187898"/>
                  </a:ext>
                </a:extLst>
              </a:tr>
              <a:tr h="301429">
                <a:tc>
                  <a:txBody>
                    <a:bodyPr/>
                    <a:lstStyle/>
                    <a:p>
                      <a:pPr marL="0" marR="0" lvl="0" indent="0" algn="l" rtl="0">
                        <a:lnSpc>
                          <a:spcPct val="100000"/>
                        </a:lnSpc>
                        <a:spcBef>
                          <a:spcPts val="0"/>
                        </a:spcBef>
                        <a:spcAft>
                          <a:spcPts val="0"/>
                        </a:spcAft>
                        <a:buClr>
                          <a:schemeClr val="dk1"/>
                        </a:buClr>
                        <a:buSzPts val="1200"/>
                        <a:buFont typeface="Arial"/>
                        <a:buNone/>
                      </a:pPr>
                      <a:r>
                        <a:rPr lang="en-US" sz="1600" u="none" strike="noStrike" cap="none" dirty="0">
                          <a:solidFill>
                            <a:schemeClr val="tx1"/>
                          </a:solidFill>
                          <a:latin typeface="+mn-lt"/>
                        </a:rPr>
                        <a:t>Inflation rate</a:t>
                      </a:r>
                      <a:endParaRPr sz="1600" dirty="0">
                        <a:solidFill>
                          <a:schemeClr val="tx1"/>
                        </a:solidFill>
                        <a:latin typeface="+mn-lt"/>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600" u="none" strike="noStrike" cap="none" dirty="0">
                          <a:solidFill>
                            <a:schemeClr val="tx1"/>
                          </a:solidFill>
                          <a:latin typeface="+mn-lt"/>
                        </a:rPr>
                        <a:t>3.1</a:t>
                      </a:r>
                      <a:endParaRPr sz="1600" u="none" strike="noStrike" cap="none" dirty="0">
                        <a:solidFill>
                          <a:schemeClr val="tx1"/>
                        </a:solidFill>
                        <a:latin typeface="+mn-lt"/>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47414160"/>
                  </a:ext>
                </a:extLst>
              </a:tr>
            </a:tbl>
          </a:graphicData>
        </a:graphic>
      </p:graphicFrame>
      <p:sp>
        <p:nvSpPr>
          <p:cNvPr id="6" name="Content Placeholder 5"/>
          <p:cNvSpPr>
            <a:spLocks noGrp="1"/>
          </p:cNvSpPr>
          <p:nvPr>
            <p:ph sz="quarter" idx="15"/>
          </p:nvPr>
        </p:nvSpPr>
        <p:spPr>
          <a:xfrm>
            <a:off x="457200" y="3604393"/>
            <a:ext cx="8306790" cy="2265829"/>
          </a:xfrm>
        </p:spPr>
        <p:txBody>
          <a:bodyPr/>
          <a:lstStyle/>
          <a:p>
            <a:pPr marL="0" lvl="0" indent="0">
              <a:buSzPts val="2200"/>
              <a:buNone/>
            </a:pPr>
            <a:r>
              <a:rPr lang="en-US" sz="2200" noProof="0" dirty="0"/>
              <a:t>You can generally obtain a higher return, on average, by taking on more </a:t>
            </a:r>
            <a:r>
              <a:rPr lang="en-US" sz="2200" b="1" noProof="0" dirty="0"/>
              <a:t>risk</a:t>
            </a:r>
            <a:r>
              <a:rPr lang="en-US" sz="2200" noProof="0" dirty="0"/>
              <a:t>: the degree of uncertainty in the return on an asset.</a:t>
            </a:r>
          </a:p>
          <a:p>
            <a:pPr marL="0" lvl="0" indent="0">
              <a:buSzPts val="2200"/>
              <a:buNone/>
            </a:pPr>
            <a:r>
              <a:rPr lang="en-US" sz="2200" noProof="0" dirty="0"/>
              <a:t>Stocks are riskier than bonds; and smaller companies are typically riskier than larger ones.</a:t>
            </a:r>
          </a:p>
          <a:p>
            <a:pPr marL="0" lvl="0" indent="0">
              <a:spcAft>
                <a:spcPts val="1200"/>
              </a:spcAft>
              <a:buSzPts val="2200"/>
              <a:buNone/>
            </a:pPr>
            <a:r>
              <a:rPr lang="en-US" sz="2200" noProof="0" dirty="0"/>
              <a:t>The table shows actual long-run returns, 1928-2022.</a:t>
            </a:r>
          </a:p>
        </p:txBody>
      </p:sp>
    </p:spTree>
    <p:extLst>
      <p:ext uri="{BB962C8B-B14F-4D97-AF65-F5344CB8AC3E}">
        <p14:creationId xmlns:p14="http://schemas.microsoft.com/office/powerpoint/2010/main" val="2653588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Table 6.2 Returns From Investing in Different Assets </a:t>
            </a:r>
            <a:r>
              <a:rPr lang="en-US" sz="2000" b="0" noProof="0" dirty="0"/>
              <a:t>(2 of 2)</a:t>
            </a:r>
            <a:endParaRPr lang="en-US" sz="2000" noProof="0" dirty="0"/>
          </a:p>
        </p:txBody>
      </p:sp>
      <p:graphicFrame>
        <p:nvGraphicFramePr>
          <p:cNvPr id="3" name="Table 2"/>
          <p:cNvGraphicFramePr>
            <a:graphicFrameLocks noGrp="1"/>
          </p:cNvGraphicFramePr>
          <p:nvPr>
            <p:extLst>
              <p:ext uri="{D42A27DB-BD31-4B8C-83A1-F6EECF244321}">
                <p14:modId xmlns:p14="http://schemas.microsoft.com/office/powerpoint/2010/main" val="3579466012"/>
              </p:ext>
            </p:extLst>
          </p:nvPr>
        </p:nvGraphicFramePr>
        <p:xfrm>
          <a:off x="520264" y="1555133"/>
          <a:ext cx="8166536" cy="1859320"/>
        </p:xfrm>
        <a:graphic>
          <a:graphicData uri="http://schemas.openxmlformats.org/drawingml/2006/table">
            <a:tbl>
              <a:tblPr firstRow="1" bandRow="1">
                <a:tableStyleId>{2D5ABB26-0587-4C30-8999-92F81FD0307C}</a:tableStyleId>
              </a:tblPr>
              <a:tblGrid>
                <a:gridCol w="2603936">
                  <a:extLst>
                    <a:ext uri="{9D8B030D-6E8A-4147-A177-3AD203B41FA5}">
                      <a16:colId xmlns:a16="http://schemas.microsoft.com/office/drawing/2014/main" val="4258720960"/>
                    </a:ext>
                  </a:extLst>
                </a:gridCol>
                <a:gridCol w="2171700">
                  <a:extLst>
                    <a:ext uri="{9D8B030D-6E8A-4147-A177-3AD203B41FA5}">
                      <a16:colId xmlns:a16="http://schemas.microsoft.com/office/drawing/2014/main" val="3254822224"/>
                    </a:ext>
                  </a:extLst>
                </a:gridCol>
                <a:gridCol w="1770944">
                  <a:extLst>
                    <a:ext uri="{9D8B030D-6E8A-4147-A177-3AD203B41FA5}">
                      <a16:colId xmlns:a16="http://schemas.microsoft.com/office/drawing/2014/main" val="2950504803"/>
                    </a:ext>
                  </a:extLst>
                </a:gridCol>
                <a:gridCol w="1619956">
                  <a:extLst>
                    <a:ext uri="{9D8B030D-6E8A-4147-A177-3AD203B41FA5}">
                      <a16:colId xmlns:a16="http://schemas.microsoft.com/office/drawing/2014/main" val="3848189234"/>
                    </a:ext>
                  </a:extLst>
                </a:gridCol>
              </a:tblGrid>
              <a:tr h="618809">
                <a:tc>
                  <a:txBody>
                    <a:bodyPr/>
                    <a:lstStyle/>
                    <a:p>
                      <a:pPr marL="0" marR="0" lvl="0" indent="0" algn="l" rtl="0">
                        <a:lnSpc>
                          <a:spcPct val="100000"/>
                        </a:lnSpc>
                        <a:spcBef>
                          <a:spcPts val="0"/>
                        </a:spcBef>
                        <a:spcAft>
                          <a:spcPts val="0"/>
                        </a:spcAft>
                        <a:buClr>
                          <a:srgbClr val="000000"/>
                        </a:buClr>
                        <a:buSzPts val="1400"/>
                        <a:buFont typeface="Arial"/>
                        <a:buNone/>
                      </a:pPr>
                      <a:r>
                        <a:rPr lang="en-US" sz="100" b="1" u="none" strike="noStrike" cap="none" dirty="0">
                          <a:solidFill>
                            <a:schemeClr val="tx1"/>
                          </a:solidFill>
                          <a:latin typeface="+mn-lt"/>
                          <a:ea typeface="Arial"/>
                          <a:cs typeface="Arial"/>
                          <a:sym typeface="Arial"/>
                        </a:rPr>
                        <a:t>Blank</a:t>
                      </a:r>
                      <a:endParaRPr sz="1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dirty="0">
                          <a:solidFill>
                            <a:schemeClr val="tx1"/>
                          </a:solidFill>
                          <a:latin typeface="+mn-lt"/>
                          <a:ea typeface="Arial"/>
                          <a:cs typeface="Arial"/>
                          <a:sym typeface="Arial"/>
                        </a:rPr>
                        <a:t>Bank C</a:t>
                      </a:r>
                      <a:r>
                        <a:rPr lang="en-US" sz="100" b="1" u="none" strike="noStrike" cap="none" dirty="0">
                          <a:solidFill>
                            <a:schemeClr val="tx1"/>
                          </a:solidFill>
                          <a:latin typeface="+mn-lt"/>
                          <a:ea typeface="Arial"/>
                          <a:cs typeface="Arial"/>
                          <a:sym typeface="Arial"/>
                        </a:rPr>
                        <a:t> </a:t>
                      </a:r>
                      <a:r>
                        <a:rPr lang="en-US" sz="1400" b="1" u="none" strike="noStrike" cap="none" dirty="0">
                          <a:solidFill>
                            <a:schemeClr val="tx1"/>
                          </a:solidFill>
                          <a:latin typeface="+mn-lt"/>
                          <a:ea typeface="Arial"/>
                          <a:cs typeface="Arial"/>
                          <a:sym typeface="Arial"/>
                        </a:rPr>
                        <a:t>D</a:t>
                      </a:r>
                      <a:r>
                        <a:rPr lang="en-US" sz="100" b="1" u="none" strike="noStrike" cap="none" dirty="0">
                          <a:solidFill>
                            <a:schemeClr val="tx1"/>
                          </a:solidFill>
                          <a:latin typeface="+mn-lt"/>
                          <a:ea typeface="Arial"/>
                          <a:cs typeface="Arial"/>
                          <a:sym typeface="Arial"/>
                        </a:rPr>
                        <a:t> </a:t>
                      </a:r>
                      <a:r>
                        <a:rPr lang="en-US" sz="1400" b="1" u="none" strike="noStrike" cap="none" dirty="0">
                          <a:solidFill>
                            <a:schemeClr val="tx1"/>
                          </a:solidFill>
                          <a:latin typeface="+mn-lt"/>
                          <a:ea typeface="Arial"/>
                          <a:cs typeface="Arial"/>
                          <a:sym typeface="Arial"/>
                        </a:rPr>
                        <a:t>s (assuming return of 1.5% per year)</a:t>
                      </a:r>
                      <a:endParaRPr sz="1400" b="1"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dirty="0">
                          <a:solidFill>
                            <a:schemeClr val="tx1"/>
                          </a:solidFill>
                          <a:latin typeface="+mn-lt"/>
                          <a:ea typeface="Arial"/>
                          <a:cs typeface="Arial"/>
                          <a:sym typeface="Arial"/>
                        </a:rPr>
                        <a:t>U.S. Treasury bills (assuming return of 3.0% per year)</a:t>
                      </a:r>
                      <a:endParaRPr sz="1400" b="1"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dirty="0">
                          <a:solidFill>
                            <a:schemeClr val="tx1"/>
                          </a:solidFill>
                          <a:latin typeface="+mn-lt"/>
                          <a:ea typeface="Arial"/>
                          <a:cs typeface="Arial"/>
                          <a:sym typeface="Arial"/>
                        </a:rPr>
                        <a:t>Stocks (assuming return of 11.0% per year)</a:t>
                      </a:r>
                      <a:endParaRPr sz="1400" b="1"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68117356"/>
                  </a:ext>
                </a:extLst>
              </a:tr>
              <a:tr h="199620">
                <a:tc>
                  <a:txBody>
                    <a:bodyPr/>
                    <a:lstStyle/>
                    <a:p>
                      <a:pPr marL="0" marR="0" lvl="0" indent="0" algn="l" rtl="0">
                        <a:lnSpc>
                          <a:spcPct val="100000"/>
                        </a:lnSpc>
                        <a:spcBef>
                          <a:spcPts val="0"/>
                        </a:spcBef>
                        <a:spcAft>
                          <a:spcPts val="0"/>
                        </a:spcAft>
                        <a:buClr>
                          <a:schemeClr val="dk1"/>
                        </a:buClr>
                        <a:buSzPts val="1200"/>
                        <a:buFont typeface="Arial"/>
                        <a:buNone/>
                      </a:pPr>
                      <a:r>
                        <a:rPr lang="en-US" sz="1400" u="none" strike="noStrike" cap="none" dirty="0">
                          <a:solidFill>
                            <a:schemeClr val="tx1"/>
                          </a:solidFill>
                          <a:latin typeface="+mn-lt"/>
                          <a:ea typeface="Arial"/>
                          <a:cs typeface="Arial"/>
                          <a:sym typeface="Arial"/>
                        </a:rPr>
                        <a:t>At age 45</a:t>
                      </a:r>
                      <a:endParaRPr sz="1400" u="none" strike="noStrike" cap="none" dirty="0">
                        <a:solidFill>
                          <a:schemeClr val="tx1"/>
                        </a:solidFill>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400" u="none" strike="noStrike" cap="none" dirty="0">
                          <a:solidFill>
                            <a:schemeClr val="tx1"/>
                          </a:solidFill>
                          <a:latin typeface="+mn-lt"/>
                        </a:rPr>
                        <a:t>$33,076</a:t>
                      </a:r>
                      <a:endParaRPr sz="1400" dirty="0">
                        <a:solidFill>
                          <a:schemeClr val="tx1"/>
                        </a:solidFill>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400" u="none" strike="noStrike" cap="none" dirty="0">
                          <a:solidFill>
                            <a:schemeClr val="tx1"/>
                          </a:solidFill>
                          <a:latin typeface="+mn-lt"/>
                        </a:rPr>
                        <a:t>$39,879</a:t>
                      </a:r>
                      <a:endParaRPr sz="1400" dirty="0">
                        <a:solidFill>
                          <a:schemeClr val="tx1"/>
                        </a:solidFill>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400" u="none" strike="noStrike" cap="none" dirty="0">
                          <a:solidFill>
                            <a:schemeClr val="tx1"/>
                          </a:solidFill>
                          <a:latin typeface="+mn-lt"/>
                        </a:rPr>
                        <a:t>$127,710</a:t>
                      </a:r>
                      <a:endParaRPr sz="1400" dirty="0">
                        <a:solidFill>
                          <a:schemeClr val="tx1"/>
                        </a:solidFill>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3085987"/>
                  </a:ext>
                </a:extLst>
              </a:tr>
              <a:tr h="199620">
                <a:tc>
                  <a:txBody>
                    <a:bodyPr/>
                    <a:lstStyle/>
                    <a:p>
                      <a:pPr marL="0" marR="0" lvl="0" indent="0" algn="l" rtl="0">
                        <a:lnSpc>
                          <a:spcPct val="100000"/>
                        </a:lnSpc>
                        <a:spcBef>
                          <a:spcPts val="0"/>
                        </a:spcBef>
                        <a:spcAft>
                          <a:spcPts val="0"/>
                        </a:spcAft>
                        <a:buClr>
                          <a:schemeClr val="dk1"/>
                        </a:buClr>
                        <a:buSzPts val="1200"/>
                        <a:buFont typeface="Arial"/>
                        <a:buNone/>
                      </a:pPr>
                      <a:r>
                        <a:rPr lang="en-US" sz="1400" u="none" strike="noStrike" cap="none" dirty="0">
                          <a:solidFill>
                            <a:schemeClr val="tx1"/>
                          </a:solidFill>
                          <a:latin typeface="+mn-lt"/>
                        </a:rPr>
                        <a:t>At age 67</a:t>
                      </a:r>
                      <a:endParaRPr sz="1400" dirty="0">
                        <a:solidFill>
                          <a:schemeClr val="tx1"/>
                        </a:solidFill>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400" u="none" strike="noStrike" cap="none" dirty="0">
                          <a:solidFill>
                            <a:schemeClr val="tx1"/>
                          </a:solidFill>
                          <a:latin typeface="+mn-lt"/>
                        </a:rPr>
                        <a:t>77,056</a:t>
                      </a:r>
                      <a:endParaRPr sz="1400" u="none" strike="noStrike" cap="none" dirty="0">
                        <a:solidFill>
                          <a:schemeClr val="tx1"/>
                        </a:solidFill>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400" u="none" strike="noStrike" cap="none" dirty="0">
                          <a:solidFill>
                            <a:schemeClr val="tx1"/>
                          </a:solidFill>
                          <a:latin typeface="+mn-lt"/>
                        </a:rPr>
                        <a:t>113,164</a:t>
                      </a:r>
                      <a:endParaRPr sz="1400" u="none" strike="noStrike" cap="none" dirty="0">
                        <a:solidFill>
                          <a:schemeClr val="tx1"/>
                        </a:solidFill>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400" u="none" strike="noStrike" cap="none" dirty="0">
                          <a:solidFill>
                            <a:schemeClr val="tx1"/>
                          </a:solidFill>
                          <a:latin typeface="+mn-lt"/>
                        </a:rPr>
                        <a:t>1,253,486</a:t>
                      </a:r>
                      <a:endParaRPr sz="1400" u="none" strike="noStrike" cap="none" dirty="0">
                        <a:solidFill>
                          <a:schemeClr val="tx1"/>
                        </a:solidFill>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9054038"/>
                  </a:ext>
                </a:extLst>
              </a:tr>
              <a:tr h="339350">
                <a:tc>
                  <a:txBody>
                    <a:bodyPr/>
                    <a:lstStyle/>
                    <a:p>
                      <a:pPr marL="0" marR="0" lvl="0" indent="0" algn="l" rtl="0">
                        <a:lnSpc>
                          <a:spcPct val="100000"/>
                        </a:lnSpc>
                        <a:spcBef>
                          <a:spcPts val="0"/>
                        </a:spcBef>
                        <a:spcAft>
                          <a:spcPts val="0"/>
                        </a:spcAft>
                        <a:buClr>
                          <a:schemeClr val="dk1"/>
                        </a:buClr>
                        <a:buSzPts val="1200"/>
                        <a:buFont typeface="Arial"/>
                        <a:buNone/>
                      </a:pPr>
                      <a:r>
                        <a:rPr lang="en-US" sz="1400" b="0" u="none" strike="noStrike" cap="none" dirty="0">
                          <a:solidFill>
                            <a:schemeClr val="tx1"/>
                          </a:solidFill>
                          <a:latin typeface="+mn-lt"/>
                        </a:rPr>
                        <a:t>At age 67, after correcting for inflation of 3.0% per year</a:t>
                      </a:r>
                      <a:endParaRPr sz="1400" b="0" dirty="0">
                        <a:solidFill>
                          <a:schemeClr val="tx1"/>
                        </a:solidFill>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400" b="0" u="none" strike="noStrike" cap="none" dirty="0">
                          <a:solidFill>
                            <a:schemeClr val="tx1"/>
                          </a:solidFill>
                          <a:latin typeface="+mn-lt"/>
                        </a:rPr>
                        <a:t>$20,377</a:t>
                      </a:r>
                      <a:endParaRPr sz="1400" b="0" u="none" strike="noStrike" cap="none" dirty="0">
                        <a:solidFill>
                          <a:schemeClr val="tx1"/>
                        </a:solidFill>
                        <a:latin typeface="+mn-lt"/>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400" b="0" u="none" strike="noStrike" cap="none" dirty="0">
                          <a:solidFill>
                            <a:schemeClr val="tx1"/>
                          </a:solidFill>
                          <a:latin typeface="+mn-lt"/>
                        </a:rPr>
                        <a:t>$29,925</a:t>
                      </a:r>
                      <a:endParaRPr sz="1400" b="0" u="none" strike="noStrike" cap="none" dirty="0">
                        <a:solidFill>
                          <a:schemeClr val="tx1"/>
                        </a:solidFill>
                        <a:latin typeface="+mn-lt"/>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60020" marR="0" lvl="0" indent="0" algn="ctr" rtl="0">
                        <a:lnSpc>
                          <a:spcPct val="100000"/>
                        </a:lnSpc>
                        <a:spcBef>
                          <a:spcPts val="0"/>
                        </a:spcBef>
                        <a:spcAft>
                          <a:spcPts val="0"/>
                        </a:spcAft>
                        <a:buClr>
                          <a:schemeClr val="dk1"/>
                        </a:buClr>
                        <a:buSzPts val="1200"/>
                        <a:buFont typeface="Arial"/>
                        <a:buNone/>
                      </a:pPr>
                      <a:r>
                        <a:rPr lang="en-US" sz="1400" b="0" u="none" strike="noStrike" cap="none" dirty="0">
                          <a:solidFill>
                            <a:schemeClr val="tx1"/>
                          </a:solidFill>
                          <a:latin typeface="+mn-lt"/>
                        </a:rPr>
                        <a:t>$331,470</a:t>
                      </a:r>
                      <a:endParaRPr sz="1400" b="0" u="none" strike="noStrike" cap="none" dirty="0">
                        <a:solidFill>
                          <a:schemeClr val="tx1"/>
                        </a:solidFill>
                        <a:latin typeface="+mn-lt"/>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1779171"/>
                  </a:ext>
                </a:extLst>
              </a:tr>
            </a:tbl>
          </a:graphicData>
        </a:graphic>
      </p:graphicFrame>
      <p:sp>
        <p:nvSpPr>
          <p:cNvPr id="5" name="Content Placeholder 4"/>
          <p:cNvSpPr>
            <a:spLocks noGrp="1"/>
          </p:cNvSpPr>
          <p:nvPr>
            <p:ph sz="quarter" idx="14"/>
          </p:nvPr>
        </p:nvSpPr>
        <p:spPr>
          <a:xfrm>
            <a:off x="457200" y="3790231"/>
            <a:ext cx="8229600" cy="2447057"/>
          </a:xfrm>
        </p:spPr>
        <p:txBody>
          <a:bodyPr/>
          <a:lstStyle/>
          <a:p>
            <a:pPr marL="0" lvl="0" indent="0">
              <a:buSzPts val="2200"/>
              <a:buNone/>
            </a:pPr>
            <a:r>
              <a:rPr lang="en-US" sz="2200" noProof="0" dirty="0">
                <a:solidFill>
                  <a:schemeClr val="tx1"/>
                </a:solidFill>
              </a:rPr>
              <a:t>This table shows hypothetical long-run returns from investing $100 per month from age 22 in different assets.</a:t>
            </a:r>
          </a:p>
          <a:p>
            <a:pPr marL="0" lvl="0" indent="0">
              <a:buSzPts val="2200"/>
              <a:buNone/>
            </a:pPr>
            <a:r>
              <a:rPr lang="en-US" sz="2200" noProof="0" dirty="0">
                <a:solidFill>
                  <a:schemeClr val="tx1"/>
                </a:solidFill>
              </a:rPr>
              <a:t>Under plausible assumptions about future rates of return, investing in stocks is likely to provide you with a much larger amount than investing in safer assets like U.S. Treasury bills or bank certificates of deposit (C</a:t>
            </a:r>
            <a:r>
              <a:rPr lang="en-US" sz="100" noProof="0" dirty="0">
                <a:solidFill>
                  <a:schemeClr val="tx1"/>
                </a:solidFill>
              </a:rPr>
              <a:t> </a:t>
            </a:r>
            <a:r>
              <a:rPr lang="en-US" sz="2200" noProof="0" dirty="0">
                <a:solidFill>
                  <a:schemeClr val="tx1"/>
                </a:solidFill>
              </a:rPr>
              <a:t>D</a:t>
            </a:r>
            <a:r>
              <a:rPr lang="en-US" sz="100" noProof="0" dirty="0">
                <a:solidFill>
                  <a:schemeClr val="tx1"/>
                </a:solidFill>
              </a:rPr>
              <a:t> </a:t>
            </a:r>
            <a:r>
              <a:rPr lang="en-US" sz="2200" noProof="0" dirty="0">
                <a:solidFill>
                  <a:schemeClr val="tx1"/>
                </a:solidFill>
              </a:rPr>
              <a:t>s).</a:t>
            </a:r>
          </a:p>
        </p:txBody>
      </p:sp>
    </p:spTree>
    <p:extLst>
      <p:ext uri="{BB962C8B-B14F-4D97-AF65-F5344CB8AC3E}">
        <p14:creationId xmlns:p14="http://schemas.microsoft.com/office/powerpoint/2010/main" val="2411227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t>Why Did Elon Musk Turn X into a Private Firm?</a:t>
            </a:r>
          </a:p>
        </p:txBody>
      </p:sp>
      <p:sp>
        <p:nvSpPr>
          <p:cNvPr id="6" name="Content Placeholder 5"/>
          <p:cNvSpPr>
            <a:spLocks noGrp="1"/>
          </p:cNvSpPr>
          <p:nvPr>
            <p:ph sz="quarter" idx="15"/>
          </p:nvPr>
        </p:nvSpPr>
        <p:spPr>
          <a:xfrm>
            <a:off x="457200" y="1558413"/>
            <a:ext cx="3771900" cy="4458566"/>
          </a:xfrm>
        </p:spPr>
        <p:txBody>
          <a:bodyPr/>
          <a:lstStyle/>
          <a:p>
            <a:pPr marL="0" lvl="0" indent="0">
              <a:buSzPts val="2200"/>
              <a:buNone/>
            </a:pPr>
            <a:r>
              <a:rPr lang="en-US" sz="1800" noProof="0" dirty="0"/>
              <a:t>X was founded in 2006 as Twitter, and at the time was a </a:t>
            </a:r>
            <a:r>
              <a:rPr lang="en-US" sz="1800" b="1" noProof="0" dirty="0"/>
              <a:t>private firm</a:t>
            </a:r>
            <a:r>
              <a:rPr lang="en-US" sz="1800" noProof="0" dirty="0"/>
              <a:t>. In 2013 it became a </a:t>
            </a:r>
            <a:r>
              <a:rPr lang="en-US" sz="1800" b="1" noProof="0" dirty="0"/>
              <a:t>public firm</a:t>
            </a:r>
            <a:r>
              <a:rPr lang="en-US" sz="1800" noProof="0" dirty="0"/>
              <a:t>, with its stock trading on the New York Stock Exchange.</a:t>
            </a:r>
          </a:p>
          <a:p>
            <a:pPr marL="0" lvl="0" indent="0">
              <a:buSzPts val="2200"/>
              <a:buNone/>
            </a:pPr>
            <a:r>
              <a:rPr lang="en-US" sz="1800" noProof="0" dirty="0"/>
              <a:t>Public firms have greater access to financing, but face pressure from investors to make quick profits, are required to report financial information to the public, and face government regulations.</a:t>
            </a:r>
          </a:p>
          <a:p>
            <a:pPr marL="0" lvl="0" indent="0">
              <a:buSzPts val="2200"/>
              <a:buNone/>
            </a:pPr>
            <a:r>
              <a:rPr lang="en-US" sz="1800" noProof="0" dirty="0"/>
              <a:t>Elon Musk thought he could run X more effectively as a private firm, without these pressures.</a:t>
            </a:r>
          </a:p>
        </p:txBody>
      </p:sp>
      <p:pic>
        <p:nvPicPr>
          <p:cNvPr id="8" name="Picture 7" descr="A photo shows Elon Musk holding a wash basin at the reception of Twitter Office.">
            <a:extLst>
              <a:ext uri="{FF2B5EF4-FFF2-40B4-BE49-F238E27FC236}">
                <a16:creationId xmlns:a16="http://schemas.microsoft.com/office/drawing/2014/main" id="{5F8797C0-24A3-AD18-391D-CEE82BFB565A}"/>
              </a:ext>
            </a:extLst>
          </p:cNvPr>
          <p:cNvPicPr>
            <a:picLocks noChangeAspect="1"/>
          </p:cNvPicPr>
          <p:nvPr/>
        </p:nvPicPr>
        <p:blipFill>
          <a:blip r:embed="rId2"/>
          <a:stretch>
            <a:fillRect/>
          </a:stretch>
        </p:blipFill>
        <p:spPr>
          <a:xfrm>
            <a:off x="4400668" y="1558413"/>
            <a:ext cx="4286132" cy="2424308"/>
          </a:xfrm>
          <a:prstGeom prst="rect">
            <a:avLst/>
          </a:prstGeom>
        </p:spPr>
      </p:pic>
    </p:spTree>
    <p:extLst>
      <p:ext uri="{BB962C8B-B14F-4D97-AF65-F5344CB8AC3E}">
        <p14:creationId xmlns:p14="http://schemas.microsoft.com/office/powerpoint/2010/main" val="292515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600" noProof="0" dirty="0"/>
              <a:t>Apply the Concept: Why Is Peloton a $4 Billion Company if It Almost Always Loses Money?</a:t>
            </a:r>
            <a:r>
              <a:rPr lang="en-US" sz="2000" noProof="0" dirty="0"/>
              <a:t> </a:t>
            </a:r>
            <a:r>
              <a:rPr lang="en-US" sz="2000" b="0" noProof="0" dirty="0"/>
              <a:t>(1 of 2)</a:t>
            </a:r>
            <a:endParaRPr lang="en-US" sz="2000" noProof="0" dirty="0"/>
          </a:p>
        </p:txBody>
      </p:sp>
      <p:pic>
        <p:nvPicPr>
          <p:cNvPr id="8" name="Picture 7" descr="A graph plots price per share versus time. For long description in Notes pane, press F6.">
            <a:extLst>
              <a:ext uri="{FF2B5EF4-FFF2-40B4-BE49-F238E27FC236}">
                <a16:creationId xmlns:a16="http://schemas.microsoft.com/office/drawing/2014/main" id="{4AAE31EC-F92B-3349-E5F1-AD6106B6EFA1}"/>
              </a:ext>
            </a:extLst>
          </p:cNvPr>
          <p:cNvPicPr>
            <a:picLocks noChangeAspect="1"/>
          </p:cNvPicPr>
          <p:nvPr/>
        </p:nvPicPr>
        <p:blipFill>
          <a:blip r:embed="rId3"/>
          <a:stretch>
            <a:fillRect/>
          </a:stretch>
        </p:blipFill>
        <p:spPr>
          <a:xfrm>
            <a:off x="1720450" y="1594925"/>
            <a:ext cx="5703101" cy="2875420"/>
          </a:xfrm>
          <a:prstGeom prst="rect">
            <a:avLst/>
          </a:prstGeom>
        </p:spPr>
      </p:pic>
      <p:sp>
        <p:nvSpPr>
          <p:cNvPr id="6" name="Content Placeholder 5"/>
          <p:cNvSpPr>
            <a:spLocks noGrp="1"/>
          </p:cNvSpPr>
          <p:nvPr>
            <p:ph sz="quarter" idx="15"/>
          </p:nvPr>
        </p:nvSpPr>
        <p:spPr>
          <a:xfrm>
            <a:off x="457200" y="4752621"/>
            <a:ext cx="7785100" cy="1484667"/>
          </a:xfrm>
        </p:spPr>
        <p:txBody>
          <a:bodyPr/>
          <a:lstStyle/>
          <a:p>
            <a:pPr marL="0" lvl="0" indent="0">
              <a:spcBef>
                <a:spcPts val="600"/>
              </a:spcBef>
              <a:buSzPts val="2200"/>
              <a:buNone/>
            </a:pPr>
            <a:r>
              <a:rPr lang="en-US" sz="2000" noProof="0" dirty="0"/>
              <a:t>Peloton Interactive makes internet-connected exercise equipment. It has never made a profit over an entire year, yet its </a:t>
            </a:r>
            <a:r>
              <a:rPr lang="en-US" sz="2000" b="1" noProof="0" dirty="0"/>
              <a:t>market capitalization</a:t>
            </a:r>
            <a:r>
              <a:rPr lang="en-US" sz="2000" noProof="0" dirty="0"/>
              <a:t> or </a:t>
            </a:r>
            <a:r>
              <a:rPr lang="en-US" sz="2000" b="1" noProof="0" dirty="0"/>
              <a:t>market cap</a:t>
            </a:r>
            <a:r>
              <a:rPr lang="en-US" sz="2000" noProof="0" dirty="0"/>
              <a:t> was $4.4 billion in early 2023.</a:t>
            </a:r>
          </a:p>
          <a:p>
            <a:pPr marL="0" lvl="0" indent="0">
              <a:spcBef>
                <a:spcPts val="600"/>
              </a:spcBef>
              <a:buSzPts val="2200"/>
              <a:buNone/>
            </a:pPr>
            <a:r>
              <a:rPr lang="en-US" sz="2000" noProof="0" dirty="0"/>
              <a:t>How can a firm that doesn’t earn a profit be worth so much?</a:t>
            </a:r>
          </a:p>
        </p:txBody>
      </p:sp>
    </p:spTree>
    <p:extLst>
      <p:ext uri="{BB962C8B-B14F-4D97-AF65-F5344CB8AC3E}">
        <p14:creationId xmlns:p14="http://schemas.microsoft.com/office/powerpoint/2010/main" val="4133272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600" noProof="0" dirty="0"/>
              <a:t>Apply the Concept: Why Is Peloton a $4 Billion Company if It Almost Always Loses Money?</a:t>
            </a:r>
            <a:r>
              <a:rPr lang="en-US" sz="2000" noProof="0" dirty="0"/>
              <a:t> </a:t>
            </a:r>
            <a:r>
              <a:rPr lang="en-US" sz="2000" b="0" noProof="0" dirty="0"/>
              <a:t>(2 of 2)</a:t>
            </a:r>
            <a:endParaRPr lang="en-US" sz="2000" noProof="0" dirty="0"/>
          </a:p>
        </p:txBody>
      </p:sp>
      <p:pic>
        <p:nvPicPr>
          <p:cNvPr id="8" name="Picture 7" descr="A graph plots price per share versus time. For long description in Notes pane, press F6.">
            <a:extLst>
              <a:ext uri="{FF2B5EF4-FFF2-40B4-BE49-F238E27FC236}">
                <a16:creationId xmlns:a16="http://schemas.microsoft.com/office/drawing/2014/main" id="{4AAE31EC-F92B-3349-E5F1-AD6106B6EFA1}"/>
              </a:ext>
            </a:extLst>
          </p:cNvPr>
          <p:cNvPicPr>
            <a:picLocks noChangeAspect="1"/>
          </p:cNvPicPr>
          <p:nvPr/>
        </p:nvPicPr>
        <p:blipFill>
          <a:blip r:embed="rId3"/>
          <a:stretch>
            <a:fillRect/>
          </a:stretch>
        </p:blipFill>
        <p:spPr>
          <a:xfrm>
            <a:off x="1720450" y="1594925"/>
            <a:ext cx="5703101" cy="2875420"/>
          </a:xfrm>
          <a:prstGeom prst="rect">
            <a:avLst/>
          </a:prstGeom>
        </p:spPr>
      </p:pic>
      <p:sp>
        <p:nvSpPr>
          <p:cNvPr id="6" name="Content Placeholder 5"/>
          <p:cNvSpPr>
            <a:spLocks noGrp="1"/>
          </p:cNvSpPr>
          <p:nvPr>
            <p:ph sz="quarter" idx="15"/>
          </p:nvPr>
        </p:nvSpPr>
        <p:spPr>
          <a:xfrm>
            <a:off x="457200" y="4597400"/>
            <a:ext cx="8229600" cy="1665287"/>
          </a:xfrm>
        </p:spPr>
        <p:txBody>
          <a:bodyPr tIns="0"/>
          <a:lstStyle/>
          <a:p>
            <a:pPr marL="0" lvl="0" indent="0">
              <a:spcBef>
                <a:spcPts val="600"/>
              </a:spcBef>
              <a:buSzPts val="2200"/>
              <a:buNone/>
            </a:pPr>
            <a:r>
              <a:rPr lang="en-US" sz="1600" noProof="0" dirty="0"/>
              <a:t>Share prices fluctuate based on expectations about future profits.</a:t>
            </a:r>
          </a:p>
          <a:p>
            <a:pPr marL="255600">
              <a:spcBef>
                <a:spcPts val="600"/>
              </a:spcBef>
            </a:pPr>
            <a:r>
              <a:rPr lang="en-US" sz="1600" noProof="0" dirty="0"/>
              <a:t>During the Covid-19 pandemic, sales of Peloton products rose; investors were uncertain whether the demand increase would be permanent and gambled on high future profits.</a:t>
            </a:r>
          </a:p>
          <a:p>
            <a:pPr marL="255600">
              <a:spcBef>
                <a:spcPts val="600"/>
              </a:spcBef>
            </a:pPr>
            <a:r>
              <a:rPr lang="en-US" sz="1600" noProof="0" dirty="0"/>
              <a:t>Sales fell by 2022, plunging Peloton’s stock price to $7, but rebounded in 2023. Are Peloton investors right to be optimistic?</a:t>
            </a:r>
          </a:p>
        </p:txBody>
      </p:sp>
    </p:spTree>
    <p:extLst>
      <p:ext uri="{BB962C8B-B14F-4D97-AF65-F5344CB8AC3E}">
        <p14:creationId xmlns:p14="http://schemas.microsoft.com/office/powerpoint/2010/main" val="2748970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Effect transition="in" filter="fade">
                                      <p:cBhvr>
                                        <p:cTn id="19"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6.3 Using Financial Statements to Evaluate a Corporation</a:t>
            </a:r>
          </a:p>
        </p:txBody>
      </p:sp>
      <p:sp>
        <p:nvSpPr>
          <p:cNvPr id="4" name="Content Placeholder 3"/>
          <p:cNvSpPr>
            <a:spLocks noGrp="1"/>
          </p:cNvSpPr>
          <p:nvPr>
            <p:ph sz="quarter" idx="13"/>
          </p:nvPr>
        </p:nvSpPr>
        <p:spPr>
          <a:xfrm>
            <a:off x="457200" y="1552575"/>
            <a:ext cx="7594270" cy="406854"/>
          </a:xfrm>
        </p:spPr>
        <p:txBody>
          <a:bodyPr/>
          <a:lstStyle/>
          <a:p>
            <a:pPr marL="432" indent="0">
              <a:buNone/>
            </a:pPr>
            <a:r>
              <a:rPr lang="en-US" sz="1600" b="1" noProof="0" dirty="0"/>
              <a:t>Describe the information corporations include in their financial statements.</a:t>
            </a:r>
          </a:p>
        </p:txBody>
      </p:sp>
      <p:sp>
        <p:nvSpPr>
          <p:cNvPr id="5" name="Content Placeholder 4"/>
          <p:cNvSpPr>
            <a:spLocks noGrp="1"/>
          </p:cNvSpPr>
          <p:nvPr>
            <p:ph sz="quarter" idx="14"/>
          </p:nvPr>
        </p:nvSpPr>
        <p:spPr>
          <a:xfrm>
            <a:off x="457199" y="2090057"/>
            <a:ext cx="8283039" cy="3253839"/>
          </a:xfrm>
        </p:spPr>
        <p:txBody>
          <a:bodyPr/>
          <a:lstStyle/>
          <a:p>
            <a:pPr marL="0" lvl="0" indent="0">
              <a:spcBef>
                <a:spcPts val="0"/>
              </a:spcBef>
              <a:buSzPts val="2200"/>
              <a:buNone/>
            </a:pPr>
            <a:r>
              <a:rPr lang="en-US" sz="2200" noProof="0" dirty="0"/>
              <a:t>Investment decisions are relatively complicated but can be made more intelligently with information from a firm’s </a:t>
            </a:r>
            <a:r>
              <a:rPr lang="en-US" sz="2200" b="1" noProof="0" dirty="0"/>
              <a:t>financial statements.</a:t>
            </a:r>
          </a:p>
          <a:p>
            <a:pPr marL="0" lvl="0" indent="0">
              <a:buSzPts val="2200"/>
              <a:buNone/>
            </a:pPr>
            <a:r>
              <a:rPr lang="en-US" sz="2200" noProof="0" dirty="0"/>
              <a:t>In the U.S., publicly owned firms are required to release regular financial statements prepared using standard accounting methods known as </a:t>
            </a:r>
            <a:r>
              <a:rPr lang="en-US" sz="2200" b="1" noProof="0" dirty="0"/>
              <a:t>generally accepted accounting principles.</a:t>
            </a:r>
          </a:p>
          <a:p>
            <a:pPr marL="255600" lvl="0">
              <a:buSzPts val="2200"/>
            </a:pPr>
            <a:r>
              <a:rPr lang="en-US" sz="2200" noProof="0" dirty="0"/>
              <a:t>Ideally, such statements would present information in an unbiased manner, reducing information costs for investors.</a:t>
            </a:r>
          </a:p>
        </p:txBody>
      </p:sp>
      <p:sp>
        <p:nvSpPr>
          <p:cNvPr id="6" name="Content Placeholder 5"/>
          <p:cNvSpPr>
            <a:spLocks noGrp="1"/>
          </p:cNvSpPr>
          <p:nvPr>
            <p:ph sz="quarter" idx="15"/>
          </p:nvPr>
        </p:nvSpPr>
        <p:spPr>
          <a:xfrm>
            <a:off x="457200" y="5474523"/>
            <a:ext cx="8232128" cy="834201"/>
          </a:xfrm>
        </p:spPr>
        <p:txBody>
          <a:bodyPr/>
          <a:lstStyle/>
          <a:p>
            <a:pPr marL="432" indent="0">
              <a:buNone/>
            </a:pPr>
            <a:r>
              <a:rPr lang="en-US" sz="2200" noProof="0" dirty="0"/>
              <a:t>Some accounting firms specialize in </a:t>
            </a:r>
            <a:r>
              <a:rPr lang="en-US" sz="2200" b="1" noProof="0" dirty="0"/>
              <a:t>auditing</a:t>
            </a:r>
            <a:r>
              <a:rPr lang="en-US" sz="2200" noProof="0" dirty="0"/>
              <a:t>, selling their services in verifying and investigating these reports.</a:t>
            </a:r>
          </a:p>
        </p:txBody>
      </p:sp>
    </p:spTree>
    <p:extLst>
      <p:ext uri="{BB962C8B-B14F-4D97-AF65-F5344CB8AC3E}">
        <p14:creationId xmlns:p14="http://schemas.microsoft.com/office/powerpoint/2010/main" val="2304958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500"/>
                                        <p:tgtEl>
                                          <p:spTgt spid="5">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What’s in a Firm’s Financial Statements?</a:t>
            </a:r>
          </a:p>
        </p:txBody>
      </p:sp>
      <p:sp>
        <p:nvSpPr>
          <p:cNvPr id="4" name="Content Placeholder 3"/>
          <p:cNvSpPr>
            <a:spLocks noGrp="1"/>
          </p:cNvSpPr>
          <p:nvPr>
            <p:ph sz="quarter" idx="13"/>
          </p:nvPr>
        </p:nvSpPr>
        <p:spPr>
          <a:xfrm>
            <a:off x="457200" y="1556327"/>
            <a:ext cx="8229600" cy="2101273"/>
          </a:xfrm>
        </p:spPr>
        <p:txBody>
          <a:bodyPr/>
          <a:lstStyle/>
          <a:p>
            <a:pPr marL="0" lvl="0" indent="0">
              <a:spcBef>
                <a:spcPts val="0"/>
              </a:spcBef>
              <a:buSzPts val="2200"/>
              <a:buNone/>
            </a:pPr>
            <a:r>
              <a:rPr lang="en-US" sz="2000" noProof="0" dirty="0"/>
              <a:t>The two principal items in a firm’s financial statements are:</a:t>
            </a:r>
          </a:p>
          <a:p>
            <a:pPr marL="0" lvl="0" indent="0">
              <a:buSzPts val="2200"/>
              <a:buNone/>
            </a:pPr>
            <a:r>
              <a:rPr lang="en-US" sz="2000" b="1" noProof="0" dirty="0"/>
              <a:t>Income statement</a:t>
            </a:r>
            <a:r>
              <a:rPr lang="en-US" sz="2000" noProof="0" dirty="0"/>
              <a:t>: A financial statement that shows a firm’s revenues, costs, and profit over a period of time.</a:t>
            </a:r>
          </a:p>
          <a:p>
            <a:pPr marL="255600" lvl="0" indent="-256032"/>
            <a:r>
              <a:rPr lang="en-US" sz="2000" noProof="0" dirty="0"/>
              <a:t>Typically, a 12-month </a:t>
            </a:r>
            <a:r>
              <a:rPr lang="en-US" sz="2000" b="1" noProof="0" dirty="0"/>
              <a:t>fiscal year</a:t>
            </a:r>
            <a:r>
              <a:rPr lang="en-US" sz="2000" noProof="0" dirty="0"/>
              <a:t>, which does not necessarily coincide with the calendar year.</a:t>
            </a:r>
          </a:p>
        </p:txBody>
      </p:sp>
      <p:sp>
        <p:nvSpPr>
          <p:cNvPr id="5" name="Content Placeholder 4"/>
          <p:cNvSpPr>
            <a:spLocks noGrp="1"/>
          </p:cNvSpPr>
          <p:nvPr>
            <p:ph sz="quarter" idx="14"/>
          </p:nvPr>
        </p:nvSpPr>
        <p:spPr>
          <a:xfrm>
            <a:off x="457200" y="3800105"/>
            <a:ext cx="8104909" cy="2508620"/>
          </a:xfrm>
        </p:spPr>
        <p:txBody>
          <a:bodyPr/>
          <a:lstStyle/>
          <a:p>
            <a:pPr marL="0" lvl="0" indent="0">
              <a:buSzPts val="2200"/>
              <a:buNone/>
            </a:pPr>
            <a:r>
              <a:rPr lang="en-US" sz="2000" b="1" noProof="0" dirty="0"/>
              <a:t>Balance sheet</a:t>
            </a:r>
            <a:r>
              <a:rPr lang="en-US" sz="2000" noProof="0" dirty="0"/>
              <a:t>: A financial statement that sums up a firm’s financial position on a particular day, usually the end of a quarter or year.</a:t>
            </a:r>
          </a:p>
          <a:p>
            <a:pPr marL="255600" lvl="0"/>
            <a:r>
              <a:rPr lang="en-US" sz="2000" noProof="0" dirty="0"/>
              <a:t>This summarizes the </a:t>
            </a:r>
            <a:r>
              <a:rPr lang="en-US" sz="2000" b="1" noProof="0" dirty="0"/>
              <a:t>liabilities</a:t>
            </a:r>
            <a:r>
              <a:rPr lang="en-US" sz="2000" noProof="0" dirty="0"/>
              <a:t> (anything owed by a person or a firm) and </a:t>
            </a:r>
            <a:r>
              <a:rPr lang="en-US" sz="2000" b="1" noProof="0" dirty="0"/>
              <a:t>assets</a:t>
            </a:r>
            <a:r>
              <a:rPr lang="en-US" sz="2000" noProof="0" dirty="0"/>
              <a:t> of the firm.</a:t>
            </a:r>
          </a:p>
          <a:p>
            <a:pPr marL="255600" lvl="0"/>
            <a:r>
              <a:rPr lang="en-US" sz="2000" noProof="0" dirty="0"/>
              <a:t>A firm’s </a:t>
            </a:r>
            <a:r>
              <a:rPr lang="en-US" sz="2000" b="1" noProof="0" dirty="0"/>
              <a:t>net worth</a:t>
            </a:r>
            <a:r>
              <a:rPr lang="en-US" sz="2000" noProof="0" dirty="0"/>
              <a:t> is calculated as the amount of its assets minus the amount of its liabilities.</a:t>
            </a:r>
          </a:p>
        </p:txBody>
      </p:sp>
    </p:spTree>
    <p:extLst>
      <p:ext uri="{BB962C8B-B14F-4D97-AF65-F5344CB8AC3E}">
        <p14:creationId xmlns:p14="http://schemas.microsoft.com/office/powerpoint/2010/main" val="280313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Accounting Profit</a:t>
            </a:r>
          </a:p>
        </p:txBody>
      </p:sp>
      <p:sp>
        <p:nvSpPr>
          <p:cNvPr id="3" name="Content Placeholder 2"/>
          <p:cNvSpPr>
            <a:spLocks noGrp="1"/>
          </p:cNvSpPr>
          <p:nvPr>
            <p:ph sz="quarter" idx="13"/>
          </p:nvPr>
        </p:nvSpPr>
        <p:spPr>
          <a:xfrm>
            <a:off x="457201" y="1554921"/>
            <a:ext cx="8116784" cy="3551470"/>
          </a:xfrm>
        </p:spPr>
        <p:txBody>
          <a:bodyPr/>
          <a:lstStyle/>
          <a:p>
            <a:pPr marL="0" lvl="0" indent="0">
              <a:buSzPts val="2200"/>
              <a:buNone/>
            </a:pPr>
            <a:r>
              <a:rPr lang="en-US" noProof="0" dirty="0"/>
              <a:t>A firm’s income statement reveals the profit that the firm makes.</a:t>
            </a:r>
          </a:p>
          <a:p>
            <a:pPr marL="0" lvl="0" indent="0">
              <a:buSzPts val="2200"/>
              <a:buNone/>
            </a:pPr>
            <a:r>
              <a:rPr lang="en-US" noProof="0" dirty="0"/>
              <a:t>Profit on the income statement is referred to as </a:t>
            </a:r>
            <a:r>
              <a:rPr lang="en-US" b="1" noProof="0" dirty="0"/>
              <a:t>net income </a:t>
            </a:r>
            <a:r>
              <a:rPr lang="en-US" noProof="0" dirty="0"/>
              <a:t>and is calculated as revenue minus operating expenses and taxes paid.</a:t>
            </a:r>
          </a:p>
          <a:p>
            <a:pPr marL="0" lvl="0" indent="0">
              <a:buSzPts val="2200"/>
              <a:buNone/>
            </a:pPr>
            <a:r>
              <a:rPr lang="en-US" noProof="0" dirty="0"/>
              <a:t>Economists refer to this as </a:t>
            </a:r>
            <a:r>
              <a:rPr lang="en-US" b="1" noProof="0" dirty="0"/>
              <a:t>accounting</a:t>
            </a:r>
            <a:r>
              <a:rPr lang="en-US" noProof="0" dirty="0"/>
              <a:t> </a:t>
            </a:r>
            <a:r>
              <a:rPr lang="en-US" b="1" noProof="0" dirty="0"/>
              <a:t>profit</a:t>
            </a:r>
            <a:r>
              <a:rPr lang="en-US" noProof="0" dirty="0"/>
              <a:t>, and call the listed expenses </a:t>
            </a:r>
            <a:r>
              <a:rPr lang="en-US" b="1" noProof="0" dirty="0"/>
              <a:t>explicit costs</a:t>
            </a:r>
            <a:r>
              <a:rPr lang="en-US" noProof="0" dirty="0"/>
              <a:t>, costs that involve actually spending money.</a:t>
            </a:r>
          </a:p>
        </p:txBody>
      </p:sp>
      <p:graphicFrame>
        <p:nvGraphicFramePr>
          <p:cNvPr id="4" name="Object 3" descr="Accounting profit equals Revenue minus Explicit Costs."/>
          <p:cNvGraphicFramePr>
            <a:graphicFrameLocks noChangeAspect="1"/>
          </p:cNvGraphicFramePr>
          <p:nvPr>
            <p:extLst>
              <p:ext uri="{D42A27DB-BD31-4B8C-83A1-F6EECF244321}">
                <p14:modId xmlns:p14="http://schemas.microsoft.com/office/powerpoint/2010/main" val="813325978"/>
              </p:ext>
            </p:extLst>
          </p:nvPr>
        </p:nvGraphicFramePr>
        <p:xfrm>
          <a:off x="1743075" y="5348288"/>
          <a:ext cx="5657850" cy="334962"/>
        </p:xfrm>
        <a:graphic>
          <a:graphicData uri="http://schemas.openxmlformats.org/presentationml/2006/ole">
            <mc:AlternateContent xmlns:mc="http://schemas.openxmlformats.org/markup-compatibility/2006">
              <mc:Choice xmlns:v="urn:schemas-microsoft-com:vml" Requires="v">
                <p:oleObj name="Equation" r:id="rId3" imgW="6222960" imgH="368280" progId="Equation.DSMT4">
                  <p:embed/>
                </p:oleObj>
              </mc:Choice>
              <mc:Fallback>
                <p:oleObj name="Equation" r:id="rId3" imgW="6222960" imgH="368280" progId="Equation.DSMT4">
                  <p:embed/>
                  <p:pic>
                    <p:nvPicPr>
                      <p:cNvPr id="4" name="Object 3" descr="Accounting profit equals Revenue minus Explicit Costs."/>
                      <p:cNvPicPr/>
                      <p:nvPr/>
                    </p:nvPicPr>
                    <p:blipFill>
                      <a:blip r:embed="rId4"/>
                      <a:stretch>
                        <a:fillRect/>
                      </a:stretch>
                    </p:blipFill>
                    <p:spPr>
                      <a:xfrm>
                        <a:off x="1743075" y="5348288"/>
                        <a:ext cx="5657850" cy="334962"/>
                      </a:xfrm>
                      <a:prstGeom prst="rect">
                        <a:avLst/>
                      </a:prstGeom>
                    </p:spPr>
                  </p:pic>
                </p:oleObj>
              </mc:Fallback>
            </mc:AlternateContent>
          </a:graphicData>
        </a:graphic>
      </p:graphicFrame>
    </p:spTree>
    <p:extLst>
      <p:ext uri="{BB962C8B-B14F-4D97-AF65-F5344CB8AC3E}">
        <p14:creationId xmlns:p14="http://schemas.microsoft.com/office/powerpoint/2010/main" val="319954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Purposes of Accountants v</a:t>
            </a:r>
            <a:r>
              <a:rPr lang="en-US" sz="100" noProof="0" dirty="0">
                <a:solidFill>
                  <a:schemeClr val="tx2"/>
                </a:solidFill>
              </a:rPr>
              <a:t>ersu</a:t>
            </a:r>
            <a:r>
              <a:rPr lang="en-US" sz="3200" noProof="0" dirty="0">
                <a:solidFill>
                  <a:schemeClr val="tx2"/>
                </a:solidFill>
              </a:rPr>
              <a:t>s Economists</a:t>
            </a:r>
          </a:p>
        </p:txBody>
      </p:sp>
      <p:sp>
        <p:nvSpPr>
          <p:cNvPr id="3" name="Content Placeholder 2"/>
          <p:cNvSpPr>
            <a:spLocks noGrp="1"/>
          </p:cNvSpPr>
          <p:nvPr>
            <p:ph sz="quarter" idx="13"/>
          </p:nvPr>
        </p:nvSpPr>
        <p:spPr>
          <a:xfrm>
            <a:off x="457200" y="1554920"/>
            <a:ext cx="8232775" cy="4026483"/>
          </a:xfrm>
        </p:spPr>
        <p:txBody>
          <a:bodyPr/>
          <a:lstStyle/>
          <a:p>
            <a:pPr marL="0" lvl="0" indent="0">
              <a:spcBef>
                <a:spcPts val="0"/>
              </a:spcBef>
              <a:buSzPts val="2200"/>
              <a:buNone/>
            </a:pPr>
            <a:r>
              <a:rPr lang="en-US" noProof="0" dirty="0"/>
              <a:t>Economists differ from accountants when calculating profit because economists and accountants have different intents:</a:t>
            </a:r>
          </a:p>
          <a:p>
            <a:pPr marL="255600" lvl="0"/>
            <a:r>
              <a:rPr lang="en-US" noProof="0" dirty="0"/>
              <a:t>Accountants present financial information in order to allow people to make judgments on investments.</a:t>
            </a:r>
          </a:p>
          <a:p>
            <a:pPr marL="255600" lvl="0"/>
            <a:r>
              <a:rPr lang="en-US" noProof="0" dirty="0"/>
              <a:t>Economists are interested in decision-making; whether investing in the firm is wise and whether the firm should continue to operate.</a:t>
            </a:r>
          </a:p>
        </p:txBody>
      </p:sp>
    </p:spTree>
    <p:extLst>
      <p:ext uri="{BB962C8B-B14F-4D97-AF65-F5344CB8AC3E}">
        <p14:creationId xmlns:p14="http://schemas.microsoft.com/office/powerpoint/2010/main" val="421402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Economic Profit</a:t>
            </a:r>
          </a:p>
        </p:txBody>
      </p:sp>
      <p:sp>
        <p:nvSpPr>
          <p:cNvPr id="4" name="Content Placeholder 3"/>
          <p:cNvSpPr>
            <a:spLocks noGrp="1"/>
          </p:cNvSpPr>
          <p:nvPr>
            <p:ph sz="quarter" idx="13"/>
          </p:nvPr>
        </p:nvSpPr>
        <p:spPr>
          <a:xfrm>
            <a:off x="457200" y="1552575"/>
            <a:ext cx="8232128" cy="1558760"/>
          </a:xfrm>
        </p:spPr>
        <p:txBody>
          <a:bodyPr/>
          <a:lstStyle/>
          <a:p>
            <a:pPr marL="0" lvl="0" indent="0">
              <a:buSzPts val="2200"/>
              <a:buNone/>
            </a:pPr>
            <a:r>
              <a:rPr lang="en-US" sz="2000" noProof="0" dirty="0"/>
              <a:t>Because of the difference in purposes, economists think of profit differently from accountants.</a:t>
            </a:r>
          </a:p>
          <a:p>
            <a:pPr marL="255600" lvl="0"/>
            <a:r>
              <a:rPr lang="en-US" sz="2000" noProof="0" dirty="0"/>
              <a:t>Economists consider the whole </a:t>
            </a:r>
            <a:r>
              <a:rPr lang="en-US" sz="2000" b="1" noProof="0" dirty="0"/>
              <a:t>opportunity cost </a:t>
            </a:r>
            <a:r>
              <a:rPr lang="en-US" sz="2000" noProof="0" dirty="0"/>
              <a:t>of the firm’s activities, including both explicit and </a:t>
            </a:r>
            <a:r>
              <a:rPr lang="en-US" sz="2000" b="1" noProof="0" dirty="0"/>
              <a:t>implicit costs.</a:t>
            </a:r>
          </a:p>
        </p:txBody>
      </p:sp>
      <p:sp>
        <p:nvSpPr>
          <p:cNvPr id="5" name="Content Placeholder 4"/>
          <p:cNvSpPr>
            <a:spLocks noGrp="1"/>
          </p:cNvSpPr>
          <p:nvPr>
            <p:ph sz="quarter" idx="14"/>
          </p:nvPr>
        </p:nvSpPr>
        <p:spPr>
          <a:xfrm>
            <a:off x="457201" y="3218213"/>
            <a:ext cx="312420" cy="475013"/>
          </a:xfrm>
        </p:spPr>
        <p:txBody>
          <a:bodyPr/>
          <a:lstStyle/>
          <a:p>
            <a:pPr marL="0" indent="0"/>
            <a:r>
              <a:rPr lang="en-US" sz="2000" noProof="0" dirty="0"/>
              <a:t> </a:t>
            </a:r>
            <a:r>
              <a:rPr lang="en-US" sz="100" noProof="0" dirty="0"/>
              <a:t> </a:t>
            </a:r>
          </a:p>
        </p:txBody>
      </p:sp>
      <p:graphicFrame>
        <p:nvGraphicFramePr>
          <p:cNvPr id="8" name="Object 7" descr="Economic profit = revenue minus explicit costs minus implicit costs,&#10;Economic profit = accounting profit minus implicit costs"/>
          <p:cNvGraphicFramePr>
            <a:graphicFrameLocks noChangeAspect="1"/>
          </p:cNvGraphicFramePr>
          <p:nvPr>
            <p:extLst>
              <p:ext uri="{D42A27DB-BD31-4B8C-83A1-F6EECF244321}">
                <p14:modId xmlns:p14="http://schemas.microsoft.com/office/powerpoint/2010/main" val="1300656570"/>
              </p:ext>
            </p:extLst>
          </p:nvPr>
        </p:nvGraphicFramePr>
        <p:xfrm>
          <a:off x="841375" y="3282014"/>
          <a:ext cx="6897688" cy="719138"/>
        </p:xfrm>
        <a:graphic>
          <a:graphicData uri="http://schemas.openxmlformats.org/presentationml/2006/ole">
            <mc:AlternateContent xmlns:mc="http://schemas.openxmlformats.org/markup-compatibility/2006">
              <mc:Choice xmlns:v="urn:schemas-microsoft-com:vml" Requires="v">
                <p:oleObj name="Equation" r:id="rId3" imgW="4140000" imgH="431640" progId="Equation.DSMT4">
                  <p:embed/>
                </p:oleObj>
              </mc:Choice>
              <mc:Fallback>
                <p:oleObj name="Equation" r:id="rId3" imgW="4140000" imgH="431640" progId="Equation.DSMT4">
                  <p:embed/>
                  <p:pic>
                    <p:nvPicPr>
                      <p:cNvPr id="8" name="Object 7" descr="Economic profit = revenue minus explicit costs minus implicit costs,&#10;Economic profit = accounting profit minus implicit costs"/>
                      <p:cNvPicPr/>
                      <p:nvPr/>
                    </p:nvPicPr>
                    <p:blipFill>
                      <a:blip r:embed="rId4"/>
                      <a:stretch>
                        <a:fillRect/>
                      </a:stretch>
                    </p:blipFill>
                    <p:spPr>
                      <a:xfrm>
                        <a:off x="841375" y="3282014"/>
                        <a:ext cx="6897688" cy="719138"/>
                      </a:xfrm>
                      <a:prstGeom prst="rect">
                        <a:avLst/>
                      </a:prstGeom>
                    </p:spPr>
                  </p:pic>
                </p:oleObj>
              </mc:Fallback>
            </mc:AlternateContent>
          </a:graphicData>
        </a:graphic>
      </p:graphicFrame>
      <p:sp>
        <p:nvSpPr>
          <p:cNvPr id="6" name="Content Placeholder 5"/>
          <p:cNvSpPr>
            <a:spLocks noGrp="1"/>
          </p:cNvSpPr>
          <p:nvPr>
            <p:ph sz="quarter" idx="15"/>
          </p:nvPr>
        </p:nvSpPr>
        <p:spPr>
          <a:xfrm>
            <a:off x="457200" y="4094850"/>
            <a:ext cx="8232128" cy="2073721"/>
          </a:xfrm>
        </p:spPr>
        <p:txBody>
          <a:bodyPr/>
          <a:lstStyle/>
          <a:p>
            <a:pPr marL="0" lvl="0" indent="0">
              <a:buSzPts val="2200"/>
              <a:buNone/>
            </a:pPr>
            <a:r>
              <a:rPr lang="en-US" sz="2000" b="1" noProof="0" dirty="0"/>
              <a:t>Opportunity cost</a:t>
            </a:r>
            <a:r>
              <a:rPr lang="en-US" sz="2000" noProof="0" dirty="0"/>
              <a:t>: The highest valued alternative that must be given up to engage in some activity,</a:t>
            </a:r>
          </a:p>
          <a:p>
            <a:pPr marL="0" lvl="0" indent="0">
              <a:buSzPts val="2200"/>
              <a:buNone/>
            </a:pPr>
            <a:r>
              <a:rPr lang="en-US" sz="2000" b="1" noProof="0" dirty="0"/>
              <a:t>Implicit cost</a:t>
            </a:r>
            <a:r>
              <a:rPr lang="en-US" sz="2000" noProof="0" dirty="0"/>
              <a:t>: A nonmonetary opportunity cost.</a:t>
            </a:r>
          </a:p>
          <a:p>
            <a:pPr marL="255600" lvl="0"/>
            <a:r>
              <a:rPr lang="en-US" sz="2000" noProof="0" dirty="0"/>
              <a:t>Implicit costs include items like a firm owner’s time or the next best use for their invested funds.</a:t>
            </a:r>
          </a:p>
        </p:txBody>
      </p:sp>
    </p:spTree>
    <p:extLst>
      <p:ext uri="{BB962C8B-B14F-4D97-AF65-F5344CB8AC3E}">
        <p14:creationId xmlns:p14="http://schemas.microsoft.com/office/powerpoint/2010/main" val="3575949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animEffect transition="in" filter="fade">
                                      <p:cBhvr>
                                        <p:cTn id="27" dur="500"/>
                                        <p:tgtEl>
                                          <p:spTgt spid="6">
                                            <p:txEl>
                                              <p:pRg st="1" end="1"/>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5881"/>
            <a:ext cx="8229600" cy="1097279"/>
          </a:xfrm>
        </p:spPr>
        <p:txBody>
          <a:bodyPr/>
          <a:lstStyle/>
          <a:p>
            <a:r>
              <a:rPr lang="en-US" noProof="0" dirty="0"/>
              <a:t>Problems in Corporate Governance</a:t>
            </a:r>
          </a:p>
        </p:txBody>
      </p:sp>
      <p:sp>
        <p:nvSpPr>
          <p:cNvPr id="3" name="Content Placeholder 2"/>
          <p:cNvSpPr>
            <a:spLocks noGrp="1"/>
          </p:cNvSpPr>
          <p:nvPr>
            <p:ph sz="quarter" idx="13"/>
          </p:nvPr>
        </p:nvSpPr>
        <p:spPr>
          <a:xfrm>
            <a:off x="457200" y="1554920"/>
            <a:ext cx="8232775" cy="4753805"/>
          </a:xfrm>
        </p:spPr>
        <p:txBody>
          <a:bodyPr/>
          <a:lstStyle/>
          <a:p>
            <a:pPr marL="0" lvl="0" indent="0">
              <a:spcBef>
                <a:spcPts val="0"/>
              </a:spcBef>
              <a:buSzPts val="2200"/>
              <a:buNone/>
            </a:pPr>
            <a:r>
              <a:rPr lang="en-US" noProof="0" dirty="0"/>
              <a:t>Investors need accurate and truthful financial statements to make investment decisions. Investments help guide resource allocation within the economy.</a:t>
            </a:r>
          </a:p>
          <a:p>
            <a:pPr marL="255600" lvl="0"/>
            <a:r>
              <a:rPr lang="en-US" noProof="0" dirty="0"/>
              <a:t>Firms disclose financial statements in periodic filings to the federal government and in </a:t>
            </a:r>
            <a:r>
              <a:rPr lang="en-US" b="1" noProof="0" dirty="0"/>
              <a:t>annual reports </a:t>
            </a:r>
            <a:r>
              <a:rPr lang="en-US" noProof="0" dirty="0"/>
              <a:t>to shareholders.</a:t>
            </a:r>
          </a:p>
          <a:p>
            <a:pPr marL="255600" lvl="0"/>
            <a:r>
              <a:rPr lang="en-US" b="1" noProof="0" dirty="0"/>
              <a:t>If these financial statements are inaccurate, the whole economy suffers</a:t>
            </a:r>
            <a:r>
              <a:rPr lang="en-US" noProof="0" dirty="0"/>
              <a:t>, as resources are allocated to less productive activities.</a:t>
            </a:r>
          </a:p>
          <a:p>
            <a:pPr marL="255600" lvl="0"/>
            <a:r>
              <a:rPr lang="en-US" noProof="0" dirty="0"/>
              <a:t>This reduces economic growth directly and reduces investor confidence, which further erodes growth.</a:t>
            </a:r>
          </a:p>
        </p:txBody>
      </p:sp>
    </p:spTree>
    <p:extLst>
      <p:ext uri="{BB962C8B-B14F-4D97-AF65-F5344CB8AC3E}">
        <p14:creationId xmlns:p14="http://schemas.microsoft.com/office/powerpoint/2010/main" val="549979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Regulations Can Increase Confidence in the Financial System</a:t>
            </a:r>
          </a:p>
        </p:txBody>
      </p:sp>
      <p:sp>
        <p:nvSpPr>
          <p:cNvPr id="3" name="Content Placeholder 2"/>
          <p:cNvSpPr>
            <a:spLocks noGrp="1"/>
          </p:cNvSpPr>
          <p:nvPr>
            <p:ph sz="quarter" idx="13"/>
          </p:nvPr>
        </p:nvSpPr>
        <p:spPr/>
        <p:txBody>
          <a:bodyPr/>
          <a:lstStyle/>
          <a:p>
            <a:pPr marL="0" lvl="0" indent="0">
              <a:spcBef>
                <a:spcPts val="0"/>
              </a:spcBef>
              <a:buSzPts val="2200"/>
              <a:buNone/>
            </a:pPr>
            <a:r>
              <a:rPr lang="en-US" sz="2000" noProof="0" dirty="0"/>
              <a:t>The government creates regulations to try to minimize the chance of such deception. Examples include:</a:t>
            </a:r>
          </a:p>
          <a:p>
            <a:pPr marL="255600" lvl="0"/>
            <a:r>
              <a:rPr lang="en-US" sz="2000" noProof="0" dirty="0"/>
              <a:t>The </a:t>
            </a:r>
            <a:r>
              <a:rPr lang="en-US" sz="2000" b="1" noProof="0" dirty="0"/>
              <a:t>Sarbanes-Oxley Act </a:t>
            </a:r>
            <a:r>
              <a:rPr lang="en-US" sz="2000" noProof="0" dirty="0"/>
              <a:t>(2002), which requires that C</a:t>
            </a:r>
            <a:r>
              <a:rPr lang="en-US" sz="100" noProof="0" dirty="0"/>
              <a:t> </a:t>
            </a:r>
            <a:r>
              <a:rPr lang="en-US" sz="2000" noProof="0" dirty="0"/>
              <a:t>E</a:t>
            </a:r>
            <a:r>
              <a:rPr lang="en-US" sz="100" noProof="0" dirty="0"/>
              <a:t> </a:t>
            </a:r>
            <a:r>
              <a:rPr lang="en-US" sz="2000" noProof="0" dirty="0"/>
              <a:t>O</a:t>
            </a:r>
            <a:r>
              <a:rPr lang="en-US" sz="100" noProof="0" dirty="0"/>
              <a:t> </a:t>
            </a:r>
            <a:r>
              <a:rPr lang="en-US" sz="2000" noProof="0" dirty="0"/>
              <a:t>s personally certify financial statements and requires disclosure of conflicts of interest from auditors, the accountants charged with checking the accuracy of financial statements.</a:t>
            </a:r>
          </a:p>
          <a:p>
            <a:pPr marL="255600" lvl="0"/>
            <a:r>
              <a:rPr lang="en-US" sz="2000" noProof="0" dirty="0"/>
              <a:t>The </a:t>
            </a:r>
            <a:r>
              <a:rPr lang="en-US" sz="2000" b="1" noProof="0" dirty="0"/>
              <a:t>Wall Street Reform and Consumer Protection Act (Dodd-Frank Act)</a:t>
            </a:r>
            <a:r>
              <a:rPr lang="en-US" sz="2000" noProof="0" dirty="0"/>
              <a:t> (2010), which is legislation intended to reform regulation of the financial system.</a:t>
            </a:r>
          </a:p>
          <a:p>
            <a:pPr marL="742518" lvl="1"/>
            <a:r>
              <a:rPr lang="en-US" sz="2000" noProof="0" dirty="0"/>
              <a:t>Created </a:t>
            </a:r>
            <a:r>
              <a:rPr lang="en-US" sz="2000" b="1" noProof="0" dirty="0"/>
              <a:t>Consumer Financial Protection Bureau</a:t>
            </a:r>
          </a:p>
          <a:p>
            <a:pPr marL="742518" lvl="1"/>
            <a:r>
              <a:rPr lang="en-US" sz="2000" noProof="0" dirty="0"/>
              <a:t>Established </a:t>
            </a:r>
            <a:r>
              <a:rPr lang="en-US" sz="2000" b="1" noProof="0" dirty="0"/>
              <a:t>Financial Stability Oversight Council</a:t>
            </a:r>
          </a:p>
          <a:p>
            <a:pPr marL="742518" lvl="1"/>
            <a:r>
              <a:rPr lang="en-US" sz="2000" noProof="0" dirty="0"/>
              <a:t>Overall effect on risk of future financial crises: unknown</a:t>
            </a:r>
          </a:p>
        </p:txBody>
      </p:sp>
    </p:spTree>
    <p:extLst>
      <p:ext uri="{BB962C8B-B14F-4D97-AF65-F5344CB8AC3E}">
        <p14:creationId xmlns:p14="http://schemas.microsoft.com/office/powerpoint/2010/main" val="1355458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solidFill>
                  <a:schemeClr val="tx2"/>
                </a:solidFill>
              </a:rPr>
              <a:t>Apply the Concept: Should Investors Worry about Corporate Governance at Lyft? </a:t>
            </a:r>
            <a:r>
              <a:rPr lang="en-US" sz="2000" b="0" noProof="0" dirty="0">
                <a:solidFill>
                  <a:schemeClr val="tx2"/>
                </a:solidFill>
              </a:rPr>
              <a:t>(1 of 2)</a:t>
            </a:r>
            <a:endParaRPr lang="en-US" sz="2000" noProof="0" dirty="0">
              <a:solidFill>
                <a:schemeClr val="tx2"/>
              </a:solidFill>
            </a:endParaRPr>
          </a:p>
        </p:txBody>
      </p:sp>
      <p:sp>
        <p:nvSpPr>
          <p:cNvPr id="4" name="Content Placeholder 3"/>
          <p:cNvSpPr>
            <a:spLocks noGrp="1"/>
          </p:cNvSpPr>
          <p:nvPr>
            <p:ph sz="quarter" idx="13"/>
          </p:nvPr>
        </p:nvSpPr>
        <p:spPr>
          <a:xfrm>
            <a:off x="457200" y="1556327"/>
            <a:ext cx="8229600" cy="925616"/>
          </a:xfrm>
        </p:spPr>
        <p:txBody>
          <a:bodyPr/>
          <a:lstStyle/>
          <a:p>
            <a:pPr marL="432" indent="0">
              <a:buNone/>
            </a:pPr>
            <a:r>
              <a:rPr lang="en-US" noProof="0" dirty="0"/>
              <a:t>In 2019, Lyft sold stock in an </a:t>
            </a:r>
            <a:r>
              <a:rPr lang="en-US" b="1" noProof="0" dirty="0"/>
              <a:t>initial public offering (I</a:t>
            </a:r>
            <a:r>
              <a:rPr lang="en-US" sz="100" b="1" noProof="0" dirty="0"/>
              <a:t> </a:t>
            </a:r>
            <a:r>
              <a:rPr lang="en-US" b="1" noProof="0" dirty="0"/>
              <a:t>P</a:t>
            </a:r>
            <a:r>
              <a:rPr lang="en-US" sz="100" b="1" noProof="0" dirty="0"/>
              <a:t> </a:t>
            </a:r>
            <a:r>
              <a:rPr lang="en-US" b="1" noProof="0" dirty="0"/>
              <a:t>O);</a:t>
            </a:r>
            <a:r>
              <a:rPr lang="en-US" i="1" noProof="0" dirty="0"/>
              <a:t> </a:t>
            </a:r>
            <a:r>
              <a:rPr lang="en-US" noProof="0" dirty="0"/>
              <a:t>but investors were only able to purchase Class A shares.</a:t>
            </a:r>
          </a:p>
        </p:txBody>
      </p:sp>
      <p:graphicFrame>
        <p:nvGraphicFramePr>
          <p:cNvPr id="3" name="Table 2"/>
          <p:cNvGraphicFramePr>
            <a:graphicFrameLocks noGrp="1"/>
          </p:cNvGraphicFramePr>
          <p:nvPr>
            <p:extLst>
              <p:ext uri="{D42A27DB-BD31-4B8C-83A1-F6EECF244321}">
                <p14:modId xmlns:p14="http://schemas.microsoft.com/office/powerpoint/2010/main" val="853180006"/>
              </p:ext>
            </p:extLst>
          </p:nvPr>
        </p:nvGraphicFramePr>
        <p:xfrm>
          <a:off x="468311" y="2701153"/>
          <a:ext cx="8207376" cy="2194590"/>
        </p:xfrm>
        <a:graphic>
          <a:graphicData uri="http://schemas.openxmlformats.org/drawingml/2006/table">
            <a:tbl>
              <a:tblPr firstRow="1" bandRow="1">
                <a:tableStyleId>{2D5ABB26-0587-4C30-8999-92F81FD0307C}</a:tableStyleId>
              </a:tblPr>
              <a:tblGrid>
                <a:gridCol w="1699156">
                  <a:extLst>
                    <a:ext uri="{9D8B030D-6E8A-4147-A177-3AD203B41FA5}">
                      <a16:colId xmlns:a16="http://schemas.microsoft.com/office/drawing/2014/main" val="1838534966"/>
                    </a:ext>
                  </a:extLst>
                </a:gridCol>
                <a:gridCol w="2122311">
                  <a:extLst>
                    <a:ext uri="{9D8B030D-6E8A-4147-A177-3AD203B41FA5}">
                      <a16:colId xmlns:a16="http://schemas.microsoft.com/office/drawing/2014/main" val="76431806"/>
                    </a:ext>
                  </a:extLst>
                </a:gridCol>
                <a:gridCol w="4385909">
                  <a:extLst>
                    <a:ext uri="{9D8B030D-6E8A-4147-A177-3AD203B41FA5}">
                      <a16:colId xmlns:a16="http://schemas.microsoft.com/office/drawing/2014/main" val="1130608922"/>
                    </a:ext>
                  </a:extLst>
                </a:gridCol>
              </a:tblGrid>
              <a:tr h="237960">
                <a:tc>
                  <a:txBody>
                    <a:bodyPr/>
                    <a:lstStyle/>
                    <a:p>
                      <a:pPr marL="0" marR="0" lvl="0" indent="0" algn="l" rtl="0">
                        <a:lnSpc>
                          <a:spcPct val="100000"/>
                        </a:lnSpc>
                        <a:spcBef>
                          <a:spcPts val="0"/>
                        </a:spcBef>
                        <a:spcAft>
                          <a:spcPts val="0"/>
                        </a:spcAft>
                        <a:buClr>
                          <a:srgbClr val="000000"/>
                        </a:buClr>
                        <a:buSzPts val="1800"/>
                        <a:buFont typeface="Arial"/>
                        <a:buNone/>
                      </a:pPr>
                      <a:r>
                        <a:rPr lang="en-US" sz="1800" b="1" u="none" strike="noStrike" cap="none" noProof="0" dirty="0">
                          <a:solidFill>
                            <a:srgbClr val="000000"/>
                          </a:solidFill>
                          <a:latin typeface="+mn-lt"/>
                          <a:ea typeface="Arial"/>
                          <a:cs typeface="Arial"/>
                          <a:sym typeface="Arial"/>
                        </a:rPr>
                        <a:t>Class of Stock</a:t>
                      </a:r>
                      <a:endParaRPr lang="en-US" sz="1400" b="1" u="none" strike="noStrike" cap="none" noProof="0" dirty="0">
                        <a:latin typeface="+mn-lt"/>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1" u="none" strike="noStrike" cap="none" noProof="0" dirty="0">
                          <a:solidFill>
                            <a:srgbClr val="000000"/>
                          </a:solidFill>
                          <a:latin typeface="+mn-lt"/>
                          <a:ea typeface="Arial"/>
                          <a:cs typeface="Arial"/>
                          <a:sym typeface="Arial"/>
                        </a:rPr>
                        <a:t>Voting Rights</a:t>
                      </a:r>
                      <a:endParaRPr lang="en-US" sz="1400" b="1" u="none" strike="noStrike" cap="none" noProof="0" dirty="0">
                        <a:latin typeface="+mn-lt"/>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en-US" sz="1800" b="1" u="none" strike="noStrike" cap="none" noProof="0" dirty="0">
                          <a:solidFill>
                            <a:srgbClr val="000000"/>
                          </a:solidFill>
                          <a:latin typeface="+mn-lt"/>
                          <a:ea typeface="Arial"/>
                          <a:cs typeface="Arial"/>
                          <a:sym typeface="Arial"/>
                        </a:rPr>
                        <a:t>Relevance to Lyft’s I</a:t>
                      </a:r>
                      <a:r>
                        <a:rPr lang="en-US" sz="100" b="1" u="none" strike="noStrike" cap="none" noProof="0" dirty="0">
                          <a:solidFill>
                            <a:srgbClr val="000000"/>
                          </a:solidFill>
                          <a:latin typeface="+mn-lt"/>
                          <a:ea typeface="Arial"/>
                          <a:cs typeface="Arial"/>
                          <a:sym typeface="Arial"/>
                        </a:rPr>
                        <a:t> </a:t>
                      </a:r>
                      <a:r>
                        <a:rPr lang="en-US" sz="1800" b="1" u="none" strike="noStrike" cap="none" noProof="0" dirty="0">
                          <a:solidFill>
                            <a:srgbClr val="000000"/>
                          </a:solidFill>
                          <a:latin typeface="+mn-lt"/>
                          <a:ea typeface="Arial"/>
                          <a:cs typeface="Arial"/>
                          <a:sym typeface="Arial"/>
                        </a:rPr>
                        <a:t>P</a:t>
                      </a:r>
                      <a:r>
                        <a:rPr lang="en-US" sz="100" b="1" u="none" strike="noStrike" cap="none" noProof="0" dirty="0">
                          <a:solidFill>
                            <a:srgbClr val="000000"/>
                          </a:solidFill>
                          <a:latin typeface="+mn-lt"/>
                          <a:ea typeface="Arial"/>
                          <a:cs typeface="Arial"/>
                          <a:sym typeface="Arial"/>
                        </a:rPr>
                        <a:t> </a:t>
                      </a:r>
                      <a:r>
                        <a:rPr lang="en-US" sz="1800" b="1" u="none" strike="noStrike" cap="none" noProof="0" dirty="0">
                          <a:solidFill>
                            <a:srgbClr val="000000"/>
                          </a:solidFill>
                          <a:latin typeface="+mn-lt"/>
                          <a:ea typeface="Arial"/>
                          <a:cs typeface="Arial"/>
                          <a:sym typeface="Arial"/>
                        </a:rPr>
                        <a:t>O</a:t>
                      </a:r>
                      <a:endParaRPr lang="en-US" sz="1400" b="1" u="none" strike="noStrike" cap="none" noProof="0" dirty="0">
                        <a:latin typeface="+mn-lt"/>
                      </a:endParaRPr>
                    </a:p>
                  </a:txBody>
                  <a:tcPr marL="45725" marR="45725" marT="45725" marB="457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49028693"/>
                  </a:ext>
                </a:extLst>
              </a:tr>
              <a:tr h="900373">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noProof="0" dirty="0">
                          <a:latin typeface="+mn-lt"/>
                          <a:ea typeface="Arial"/>
                          <a:cs typeface="Arial"/>
                          <a:sym typeface="Arial"/>
                        </a:rPr>
                        <a:t>Class A</a:t>
                      </a:r>
                      <a:endParaRPr lang="en-US" sz="1400" u="none" strike="noStrike" cap="none" noProof="0"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chemeClr val="dk1"/>
                        </a:buClr>
                        <a:buSzPts val="1800"/>
                        <a:buFont typeface="Noto Sans Symbols"/>
                        <a:buNone/>
                      </a:pPr>
                      <a:r>
                        <a:rPr lang="en-US" sz="1800" u="none" strike="noStrike" cap="none" noProof="0" dirty="0">
                          <a:latin typeface="+mn-lt"/>
                          <a:ea typeface="Arial"/>
                          <a:cs typeface="Arial"/>
                          <a:sym typeface="Arial"/>
                        </a:rPr>
                        <a:t>1 vote per share</a:t>
                      </a:r>
                      <a:endParaRPr lang="en-US" sz="1400" u="none" strike="noStrike" cap="none" noProof="0"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0" i="0" u="none" strike="noStrike" cap="none" baseline="0" noProof="0" dirty="0">
                          <a:solidFill>
                            <a:schemeClr val="dk1"/>
                          </a:solidFill>
                          <a:latin typeface="+mn-lt"/>
                          <a:ea typeface="Arial"/>
                          <a:cs typeface="Arial"/>
                          <a:sym typeface="Arial"/>
                        </a:rPr>
                        <a:t>The I</a:t>
                      </a:r>
                      <a:r>
                        <a:rPr lang="en-US" sz="100" b="0" i="0" u="none" strike="noStrike" cap="none" baseline="0" noProof="0" dirty="0">
                          <a:solidFill>
                            <a:schemeClr val="dk1"/>
                          </a:solidFill>
                          <a:latin typeface="+mn-lt"/>
                          <a:ea typeface="Arial"/>
                          <a:cs typeface="Arial"/>
                          <a:sym typeface="Arial"/>
                        </a:rPr>
                        <a:t> </a:t>
                      </a:r>
                      <a:r>
                        <a:rPr lang="en-US" sz="1800" b="0" i="0" u="none" strike="noStrike" cap="none" baseline="0" noProof="0" dirty="0">
                          <a:solidFill>
                            <a:schemeClr val="dk1"/>
                          </a:solidFill>
                          <a:latin typeface="+mn-lt"/>
                          <a:ea typeface="Arial"/>
                          <a:cs typeface="Arial"/>
                          <a:sym typeface="Arial"/>
                        </a:rPr>
                        <a:t>P</a:t>
                      </a:r>
                      <a:r>
                        <a:rPr lang="en-US" sz="100" b="0" i="0" u="none" strike="noStrike" cap="none" baseline="0" noProof="0" dirty="0">
                          <a:solidFill>
                            <a:schemeClr val="dk1"/>
                          </a:solidFill>
                          <a:latin typeface="+mn-lt"/>
                          <a:ea typeface="Arial"/>
                          <a:cs typeface="Arial"/>
                          <a:sym typeface="Arial"/>
                        </a:rPr>
                        <a:t> </a:t>
                      </a:r>
                      <a:r>
                        <a:rPr lang="en-US" sz="1800" b="0" i="0" u="none" strike="noStrike" cap="none" baseline="0" noProof="0" dirty="0">
                          <a:solidFill>
                            <a:schemeClr val="dk1"/>
                          </a:solidFill>
                          <a:latin typeface="+mn-lt"/>
                          <a:ea typeface="Arial"/>
                          <a:cs typeface="Arial"/>
                          <a:sym typeface="Arial"/>
                        </a:rPr>
                        <a:t>O consisted only of Class A shares, meaning that investors who bought them would have 1 vote per share in electing members of the board of directors.</a:t>
                      </a:r>
                      <a:endParaRPr lang="en-US" sz="1800" u="none" strike="noStrike" cap="none" noProof="0"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5846341"/>
                  </a:ext>
                </a:extLst>
              </a:tr>
              <a:tr h="416425">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noProof="0" dirty="0">
                          <a:latin typeface="+mn-lt"/>
                          <a:ea typeface="Arial"/>
                          <a:cs typeface="Arial"/>
                          <a:sym typeface="Arial"/>
                        </a:rPr>
                        <a:t>Class B</a:t>
                      </a:r>
                      <a:endParaRPr lang="en-US" sz="1400" u="none" strike="noStrike" cap="none" noProof="0"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chemeClr val="dk1"/>
                        </a:buClr>
                        <a:buSzPts val="1800"/>
                        <a:buFont typeface="Noto Sans Symbols"/>
                        <a:buNone/>
                      </a:pPr>
                      <a:r>
                        <a:rPr lang="en-US" sz="1800" u="none" strike="noStrike" cap="none" noProof="0" dirty="0">
                          <a:solidFill>
                            <a:schemeClr val="dk1"/>
                          </a:solidFill>
                          <a:latin typeface="+mn-lt"/>
                          <a:ea typeface="Arial"/>
                          <a:cs typeface="Arial"/>
                          <a:sym typeface="Arial"/>
                        </a:rPr>
                        <a:t>20 votes per share</a:t>
                      </a:r>
                      <a:endParaRPr lang="en-US" sz="1400" u="none" strike="noStrike" cap="none" noProof="0"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chemeClr val="dk1"/>
                        </a:buClr>
                        <a:buSzPts val="1800"/>
                        <a:buFont typeface="Noto Sans Symbols"/>
                        <a:buNone/>
                      </a:pPr>
                      <a:r>
                        <a:rPr lang="en-US" sz="1800" b="0" i="0" u="none" strike="noStrike" cap="none" baseline="0" noProof="0" dirty="0">
                          <a:solidFill>
                            <a:schemeClr val="dk1"/>
                          </a:solidFill>
                          <a:latin typeface="+mn-lt"/>
                          <a:ea typeface="Arial"/>
                          <a:cs typeface="Arial"/>
                          <a:sym typeface="Arial"/>
                        </a:rPr>
                        <a:t>Class B shares were held only by the two founders.</a:t>
                      </a:r>
                      <a:endParaRPr lang="en-US" sz="1800" u="none" strike="noStrike" cap="none" noProof="0"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81483613"/>
                  </a:ext>
                </a:extLst>
              </a:tr>
            </a:tbl>
          </a:graphicData>
        </a:graphic>
      </p:graphicFrame>
    </p:spTree>
    <p:extLst>
      <p:ext uri="{BB962C8B-B14F-4D97-AF65-F5344CB8AC3E}">
        <p14:creationId xmlns:p14="http://schemas.microsoft.com/office/powerpoint/2010/main" val="3625388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Why Study Firm Structure, Finance, and Governance?</a:t>
            </a:r>
          </a:p>
        </p:txBody>
      </p:sp>
      <p:sp>
        <p:nvSpPr>
          <p:cNvPr id="4" name="Content Placeholder 3"/>
          <p:cNvSpPr>
            <a:spLocks noGrp="1"/>
          </p:cNvSpPr>
          <p:nvPr>
            <p:ph sz="quarter" idx="13"/>
          </p:nvPr>
        </p:nvSpPr>
        <p:spPr>
          <a:xfrm>
            <a:off x="457200" y="1556327"/>
            <a:ext cx="8229600" cy="2754416"/>
          </a:xfrm>
        </p:spPr>
        <p:txBody>
          <a:bodyPr/>
          <a:lstStyle/>
          <a:p>
            <a:pPr marL="0" lvl="0" indent="0">
              <a:buSzPts val="2200"/>
              <a:buNone/>
            </a:pPr>
            <a:r>
              <a:rPr lang="en-US" noProof="0" dirty="0"/>
              <a:t>In this chapter, we will examine how firms are run:</a:t>
            </a:r>
          </a:p>
          <a:p>
            <a:pPr marL="288925" lvl="0" indent="-288925"/>
            <a:r>
              <a:rPr lang="en-US" noProof="0" dirty="0"/>
              <a:t>How they are organized,</a:t>
            </a:r>
          </a:p>
          <a:p>
            <a:pPr marL="288925" lvl="0" indent="-288925"/>
            <a:r>
              <a:rPr lang="en-US" noProof="0" dirty="0"/>
              <a:t>How they obtain financing,</a:t>
            </a:r>
          </a:p>
          <a:p>
            <a:pPr marL="288925" lvl="0" indent="-288925"/>
            <a:r>
              <a:rPr lang="en-US" noProof="0" dirty="0"/>
              <a:t>How they convey information to the public, and</a:t>
            </a:r>
          </a:p>
          <a:p>
            <a:pPr marL="288925" lvl="0" indent="-288925"/>
            <a:r>
              <a:rPr lang="en-US" noProof="0" dirty="0"/>
              <a:t>Whether they act in the best interest of their owners.</a:t>
            </a:r>
          </a:p>
        </p:txBody>
      </p:sp>
      <p:sp>
        <p:nvSpPr>
          <p:cNvPr id="5" name="Content Placeholder 4"/>
          <p:cNvSpPr>
            <a:spLocks noGrp="1"/>
          </p:cNvSpPr>
          <p:nvPr>
            <p:ph sz="quarter" idx="14"/>
          </p:nvPr>
        </p:nvSpPr>
        <p:spPr>
          <a:xfrm>
            <a:off x="457200" y="4453247"/>
            <a:ext cx="8229600" cy="1140031"/>
          </a:xfrm>
        </p:spPr>
        <p:txBody>
          <a:bodyPr/>
          <a:lstStyle/>
          <a:p>
            <a:pPr marL="432" indent="0">
              <a:buNone/>
            </a:pPr>
            <a:r>
              <a:rPr lang="en-US" noProof="0" dirty="0"/>
              <a:t>Each of these items affect how firms behave and what their overall impact on the economy will be.</a:t>
            </a:r>
          </a:p>
        </p:txBody>
      </p:sp>
    </p:spTree>
    <p:extLst>
      <p:ext uri="{BB962C8B-B14F-4D97-AF65-F5344CB8AC3E}">
        <p14:creationId xmlns:p14="http://schemas.microsoft.com/office/powerpoint/2010/main" val="192406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animEffect transition="in" filter="fade">
                                      <p:cBhvr>
                                        <p:cTn id="2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noProof="0" dirty="0">
                <a:solidFill>
                  <a:schemeClr val="tx2"/>
                </a:solidFill>
              </a:rPr>
              <a:t>Apply the Concept: Should Investors Worry about Corporate Governance at Lyft? </a:t>
            </a:r>
            <a:r>
              <a:rPr lang="en-US" sz="2000" b="0" noProof="0" dirty="0">
                <a:solidFill>
                  <a:schemeClr val="tx2"/>
                </a:solidFill>
              </a:rPr>
              <a:t>(2 of 2)</a:t>
            </a:r>
            <a:endParaRPr lang="en-US" sz="2000" noProof="0" dirty="0">
              <a:solidFill>
                <a:schemeClr val="tx2"/>
              </a:solidFill>
            </a:endParaRPr>
          </a:p>
        </p:txBody>
      </p:sp>
      <p:sp>
        <p:nvSpPr>
          <p:cNvPr id="6" name="Content Placeholder 5"/>
          <p:cNvSpPr>
            <a:spLocks noGrp="1"/>
          </p:cNvSpPr>
          <p:nvPr>
            <p:ph sz="quarter" idx="15"/>
          </p:nvPr>
        </p:nvSpPr>
        <p:spPr>
          <a:xfrm>
            <a:off x="457200" y="1558413"/>
            <a:ext cx="4622800" cy="4594032"/>
          </a:xfrm>
        </p:spPr>
        <p:txBody>
          <a:bodyPr/>
          <a:lstStyle/>
          <a:p>
            <a:pPr marL="0" lvl="0" indent="0">
              <a:spcBef>
                <a:spcPts val="600"/>
              </a:spcBef>
              <a:buSzPts val="2200"/>
              <a:buNone/>
            </a:pPr>
            <a:r>
              <a:rPr lang="en-US" sz="2000" noProof="0" dirty="0"/>
              <a:t>Lyft cofounders Logan Green and John Zimmer retained 49% of Lyft voting rights, although they only owned 5% of the company.</a:t>
            </a:r>
          </a:p>
          <a:p>
            <a:pPr marL="0" lvl="0" indent="0">
              <a:spcBef>
                <a:spcPts val="600"/>
              </a:spcBef>
              <a:buSzPts val="2200"/>
              <a:buNone/>
            </a:pPr>
            <a:r>
              <a:rPr lang="en-US" sz="2000" noProof="0" dirty="0"/>
              <a:t>This practice has become increasingly common; many founders believe powerful shareholders push managers to boost short-run profits at the expense of long-term goals.</a:t>
            </a:r>
          </a:p>
          <a:p>
            <a:pPr marL="0" lvl="0" indent="0">
              <a:spcBef>
                <a:spcPts val="600"/>
              </a:spcBef>
              <a:buSzPts val="2200"/>
              <a:buNone/>
            </a:pPr>
            <a:r>
              <a:rPr lang="en-US" sz="2000" noProof="0" dirty="0"/>
              <a:t>Many investors weren’t too worried; Lyft had no trouble selling its shares. But some large investors stayed away.</a:t>
            </a:r>
          </a:p>
        </p:txBody>
      </p:sp>
      <p:pic>
        <p:nvPicPr>
          <p:cNvPr id="3" name="Picture 2" descr="Lyft’s cofounders pose for a photo next to the Lyft logo and promotional billboard for the company’s addition to the Nasdaq."/>
          <p:cNvPicPr>
            <a:picLocks noChangeAspect="1"/>
          </p:cNvPicPr>
          <p:nvPr/>
        </p:nvPicPr>
        <p:blipFill>
          <a:blip r:embed="rId2"/>
          <a:stretch>
            <a:fillRect/>
          </a:stretch>
        </p:blipFill>
        <p:spPr>
          <a:xfrm>
            <a:off x="5462668" y="1716419"/>
            <a:ext cx="3143946" cy="4478092"/>
          </a:xfrm>
          <a:prstGeom prst="rect">
            <a:avLst/>
          </a:prstGeom>
        </p:spPr>
      </p:pic>
    </p:spTree>
    <p:extLst>
      <p:ext uri="{BB962C8B-B14F-4D97-AF65-F5344CB8AC3E}">
        <p14:creationId xmlns:p14="http://schemas.microsoft.com/office/powerpoint/2010/main" val="3189965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Appendix A: Using Present Value</a:t>
            </a:r>
          </a:p>
        </p:txBody>
      </p:sp>
      <p:sp>
        <p:nvSpPr>
          <p:cNvPr id="4" name="Content Placeholder 3"/>
          <p:cNvSpPr>
            <a:spLocks noGrp="1"/>
          </p:cNvSpPr>
          <p:nvPr>
            <p:ph sz="quarter" idx="13"/>
          </p:nvPr>
        </p:nvSpPr>
        <p:spPr>
          <a:xfrm>
            <a:off x="457200" y="1552575"/>
            <a:ext cx="3984171" cy="406854"/>
          </a:xfrm>
        </p:spPr>
        <p:txBody>
          <a:bodyPr/>
          <a:lstStyle/>
          <a:p>
            <a:pPr marL="432" indent="0">
              <a:buNone/>
            </a:pPr>
            <a:r>
              <a:rPr lang="en-US" sz="1600" b="1" noProof="0" dirty="0"/>
              <a:t>Explain the concept of present value.</a:t>
            </a:r>
          </a:p>
        </p:txBody>
      </p:sp>
      <p:sp>
        <p:nvSpPr>
          <p:cNvPr id="5" name="Content Placeholder 4"/>
          <p:cNvSpPr>
            <a:spLocks noGrp="1"/>
          </p:cNvSpPr>
          <p:nvPr>
            <p:ph sz="quarter" idx="14"/>
          </p:nvPr>
        </p:nvSpPr>
        <p:spPr>
          <a:xfrm>
            <a:off x="457200" y="2090058"/>
            <a:ext cx="8232128" cy="1555668"/>
          </a:xfrm>
        </p:spPr>
        <p:txBody>
          <a:bodyPr/>
          <a:lstStyle/>
          <a:p>
            <a:pPr marL="0" lvl="0" indent="0">
              <a:spcBef>
                <a:spcPts val="0"/>
              </a:spcBef>
              <a:buSzPts val="2200"/>
              <a:buNone/>
            </a:pPr>
            <a:r>
              <a:rPr lang="en-US" sz="2000" noProof="0" dirty="0"/>
              <a:t>When people lend money, they expect to receive back more than they lend.</a:t>
            </a:r>
          </a:p>
          <a:p>
            <a:pPr marL="255600" lvl="0"/>
            <a:r>
              <a:rPr lang="en-US" sz="2000" noProof="0" dirty="0"/>
              <a:t>$1,000 today is worth more than $1,000 a year from now, and that in turn is worth less than $1,000 two years from now.</a:t>
            </a:r>
          </a:p>
        </p:txBody>
      </p:sp>
      <p:sp>
        <p:nvSpPr>
          <p:cNvPr id="6" name="Content Placeholder 5"/>
          <p:cNvSpPr>
            <a:spLocks noGrp="1"/>
          </p:cNvSpPr>
          <p:nvPr>
            <p:ph sz="quarter" idx="15"/>
          </p:nvPr>
        </p:nvSpPr>
        <p:spPr>
          <a:xfrm>
            <a:off x="457200" y="3776354"/>
            <a:ext cx="8057408" cy="1567541"/>
          </a:xfrm>
        </p:spPr>
        <p:txBody>
          <a:bodyPr/>
          <a:lstStyle/>
          <a:p>
            <a:pPr marL="0" lvl="0" indent="0">
              <a:buSzPts val="2200"/>
              <a:buNone/>
            </a:pPr>
            <a:r>
              <a:rPr lang="en-US" sz="2000" noProof="0" dirty="0"/>
              <a:t>How much are funds in the future worth to you? Economists refer to this amount as the </a:t>
            </a:r>
            <a:r>
              <a:rPr lang="en-US" sz="2000" b="1" noProof="0" dirty="0"/>
              <a:t>present value </a:t>
            </a:r>
            <a:r>
              <a:rPr lang="en-US" sz="2000" noProof="0" dirty="0"/>
              <a:t>of those funds: the value in today’s dollars of funds to be paid or received in the future.</a:t>
            </a:r>
          </a:p>
          <a:p>
            <a:pPr marL="0" lvl="0" indent="0">
              <a:buSzPts val="2200"/>
              <a:buNone/>
            </a:pPr>
            <a:r>
              <a:rPr lang="en-US" sz="2000" noProof="0" dirty="0"/>
              <a:t>The general formula is:</a:t>
            </a:r>
          </a:p>
        </p:txBody>
      </p:sp>
      <p:graphicFrame>
        <p:nvGraphicFramePr>
          <p:cNvPr id="8" name="Object 7" descr="Present value equals Future value sub n over (1 plus i) sup n."/>
          <p:cNvGraphicFramePr>
            <a:graphicFrameLocks noChangeAspect="1"/>
          </p:cNvGraphicFramePr>
          <p:nvPr>
            <p:extLst>
              <p:ext uri="{D42A27DB-BD31-4B8C-83A1-F6EECF244321}">
                <p14:modId xmlns:p14="http://schemas.microsoft.com/office/powerpoint/2010/main" val="2661612066"/>
              </p:ext>
            </p:extLst>
          </p:nvPr>
        </p:nvGraphicFramePr>
        <p:xfrm>
          <a:off x="2901950" y="5474523"/>
          <a:ext cx="3340100" cy="641350"/>
        </p:xfrm>
        <a:graphic>
          <a:graphicData uri="http://schemas.openxmlformats.org/presentationml/2006/ole">
            <mc:AlternateContent xmlns:mc="http://schemas.openxmlformats.org/markup-compatibility/2006">
              <mc:Choice xmlns:v="urn:schemas-microsoft-com:vml" Requires="v">
                <p:oleObj name="Equation" r:id="rId2" imgW="4228920" imgH="812520" progId="Equation.DSMT4">
                  <p:embed/>
                </p:oleObj>
              </mc:Choice>
              <mc:Fallback>
                <p:oleObj name="Equation" r:id="rId2" imgW="4228920" imgH="812520" progId="Equation.DSMT4">
                  <p:embed/>
                  <p:pic>
                    <p:nvPicPr>
                      <p:cNvPr id="8" name="Object 7" descr="Present value equals Future value sub n over (1 plus i) sup n."/>
                      <p:cNvPicPr/>
                      <p:nvPr/>
                    </p:nvPicPr>
                    <p:blipFill>
                      <a:blip r:embed="rId3"/>
                      <a:stretch>
                        <a:fillRect/>
                      </a:stretch>
                    </p:blipFill>
                    <p:spPr>
                      <a:xfrm>
                        <a:off x="2901950" y="5474523"/>
                        <a:ext cx="3340100" cy="641350"/>
                      </a:xfrm>
                      <a:prstGeom prst="rect">
                        <a:avLst/>
                      </a:prstGeom>
                    </p:spPr>
                  </p:pic>
                </p:oleObj>
              </mc:Fallback>
            </mc:AlternateContent>
          </a:graphicData>
        </a:graphic>
      </p:graphicFrame>
    </p:spTree>
    <p:extLst>
      <p:ext uri="{BB962C8B-B14F-4D97-AF65-F5344CB8AC3E}">
        <p14:creationId xmlns:p14="http://schemas.microsoft.com/office/powerpoint/2010/main" val="2007606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animEffect transition="in" filter="fade">
                                      <p:cBhvr>
                                        <p:cTn id="23" dur="500"/>
                                        <p:tgtEl>
                                          <p:spTgt spid="6">
                                            <p:txEl>
                                              <p:pRg st="1" end="1"/>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Present and Future Value</a:t>
            </a:r>
          </a:p>
        </p:txBody>
      </p:sp>
      <p:graphicFrame>
        <p:nvGraphicFramePr>
          <p:cNvPr id="18" name="Object 17" descr="Present value equals Future value sub n over (1 plus i) sup n."/>
          <p:cNvGraphicFramePr>
            <a:graphicFrameLocks noChangeAspect="1"/>
          </p:cNvGraphicFramePr>
          <p:nvPr>
            <p:extLst>
              <p:ext uri="{D42A27DB-BD31-4B8C-83A1-F6EECF244321}">
                <p14:modId xmlns:p14="http://schemas.microsoft.com/office/powerpoint/2010/main" val="200538861"/>
              </p:ext>
            </p:extLst>
          </p:nvPr>
        </p:nvGraphicFramePr>
        <p:xfrm>
          <a:off x="2902744" y="1609692"/>
          <a:ext cx="3338513" cy="642938"/>
        </p:xfrm>
        <a:graphic>
          <a:graphicData uri="http://schemas.openxmlformats.org/presentationml/2006/ole">
            <mc:AlternateContent xmlns:mc="http://schemas.openxmlformats.org/markup-compatibility/2006">
              <mc:Choice xmlns:v="urn:schemas-microsoft-com:vml" Requires="v">
                <p:oleObj name="Equation" r:id="rId2" imgW="4228920" imgH="812520" progId="Equation.DSMT4">
                  <p:embed/>
                </p:oleObj>
              </mc:Choice>
              <mc:Fallback>
                <p:oleObj name="Equation" r:id="rId2" imgW="4228920" imgH="812520" progId="Equation.DSMT4">
                  <p:embed/>
                  <p:pic>
                    <p:nvPicPr>
                      <p:cNvPr id="18" name="Object 17" descr="Present value equals Future value sub n over (1 plus i) sup n."/>
                      <p:cNvPicPr/>
                      <p:nvPr/>
                    </p:nvPicPr>
                    <p:blipFill>
                      <a:blip r:embed="rId3"/>
                      <a:stretch>
                        <a:fillRect/>
                      </a:stretch>
                    </p:blipFill>
                    <p:spPr>
                      <a:xfrm>
                        <a:off x="2902744" y="1609692"/>
                        <a:ext cx="3338513" cy="642938"/>
                      </a:xfrm>
                      <a:prstGeom prst="rect">
                        <a:avLst/>
                      </a:prstGeom>
                    </p:spPr>
                  </p:pic>
                </p:oleObj>
              </mc:Fallback>
            </mc:AlternateContent>
          </a:graphicData>
        </a:graphic>
      </p:graphicFrame>
      <p:sp>
        <p:nvSpPr>
          <p:cNvPr id="4" name="Content Placeholder 3"/>
          <p:cNvSpPr>
            <a:spLocks noGrp="1"/>
          </p:cNvSpPr>
          <p:nvPr>
            <p:ph sz="quarter" idx="13"/>
          </p:nvPr>
        </p:nvSpPr>
        <p:spPr>
          <a:xfrm>
            <a:off x="457200" y="2418363"/>
            <a:ext cx="1882239" cy="360466"/>
          </a:xfrm>
        </p:spPr>
        <p:txBody>
          <a:bodyPr tIns="0"/>
          <a:lstStyle/>
          <a:p>
            <a:pPr marL="0" lvl="0" indent="0">
              <a:spcBef>
                <a:spcPts val="0"/>
              </a:spcBef>
              <a:buNone/>
            </a:pPr>
            <a:r>
              <a:rPr lang="en-US" sz="2000" noProof="0" dirty="0">
                <a:solidFill>
                  <a:srgbClr val="000000"/>
                </a:solidFill>
              </a:rPr>
              <a:t>In this formula,</a:t>
            </a:r>
            <a:endParaRPr lang="en-US" sz="2000" noProof="0" dirty="0"/>
          </a:p>
        </p:txBody>
      </p:sp>
      <p:sp>
        <p:nvSpPr>
          <p:cNvPr id="5" name="Content Placeholder 4"/>
          <p:cNvSpPr>
            <a:spLocks noGrp="1"/>
          </p:cNvSpPr>
          <p:nvPr>
            <p:ph sz="quarter" idx="14"/>
          </p:nvPr>
        </p:nvSpPr>
        <p:spPr>
          <a:xfrm>
            <a:off x="457201" y="2880558"/>
            <a:ext cx="1191126" cy="342529"/>
          </a:xfrm>
        </p:spPr>
        <p:txBody>
          <a:bodyPr tIns="0"/>
          <a:lstStyle/>
          <a:p>
            <a:r>
              <a:rPr lang="en-US" sz="2000" noProof="0" dirty="0">
                <a:solidFill>
                  <a:srgbClr val="000000"/>
                </a:solidFill>
              </a:rPr>
              <a:t>Future</a:t>
            </a:r>
            <a:endParaRPr lang="en-US" sz="2000" noProof="0" dirty="0"/>
          </a:p>
        </p:txBody>
      </p:sp>
      <p:graphicFrame>
        <p:nvGraphicFramePr>
          <p:cNvPr id="19" name="Object 18" descr="value sub n"/>
          <p:cNvGraphicFramePr>
            <a:graphicFrameLocks noChangeAspect="1"/>
          </p:cNvGraphicFramePr>
          <p:nvPr>
            <p:extLst>
              <p:ext uri="{D42A27DB-BD31-4B8C-83A1-F6EECF244321}">
                <p14:modId xmlns:p14="http://schemas.microsoft.com/office/powerpoint/2010/main" val="3930152765"/>
              </p:ext>
            </p:extLst>
          </p:nvPr>
        </p:nvGraphicFramePr>
        <p:xfrm>
          <a:off x="1706490" y="2899594"/>
          <a:ext cx="910450" cy="320579"/>
        </p:xfrm>
        <a:graphic>
          <a:graphicData uri="http://schemas.openxmlformats.org/presentationml/2006/ole">
            <mc:AlternateContent xmlns:mc="http://schemas.openxmlformats.org/markup-compatibility/2006">
              <mc:Choice xmlns:v="urn:schemas-microsoft-com:vml" Requires="v">
                <p:oleObj name="Equation" r:id="rId4" imgW="927000" imgH="393480" progId="Equation.DSMT4">
                  <p:embed/>
                </p:oleObj>
              </mc:Choice>
              <mc:Fallback>
                <p:oleObj name="Equation" r:id="rId4" imgW="927000" imgH="393480" progId="Equation.DSMT4">
                  <p:embed/>
                  <p:pic>
                    <p:nvPicPr>
                      <p:cNvPr id="19" name="Object 18" descr="value sub n"/>
                      <p:cNvPicPr/>
                      <p:nvPr/>
                    </p:nvPicPr>
                    <p:blipFill>
                      <a:blip r:embed="rId5"/>
                      <a:stretch>
                        <a:fillRect/>
                      </a:stretch>
                    </p:blipFill>
                    <p:spPr>
                      <a:xfrm>
                        <a:off x="1706490" y="2899594"/>
                        <a:ext cx="910450" cy="320579"/>
                      </a:xfrm>
                      <a:prstGeom prst="rect">
                        <a:avLst/>
                      </a:prstGeom>
                    </p:spPr>
                  </p:pic>
                </p:oleObj>
              </mc:Fallback>
            </mc:AlternateContent>
          </a:graphicData>
        </a:graphic>
      </p:graphicFrame>
      <p:sp>
        <p:nvSpPr>
          <p:cNvPr id="6" name="Content Placeholder 5"/>
          <p:cNvSpPr>
            <a:spLocks noGrp="1"/>
          </p:cNvSpPr>
          <p:nvPr>
            <p:ph sz="quarter" idx="15"/>
          </p:nvPr>
        </p:nvSpPr>
        <p:spPr>
          <a:xfrm>
            <a:off x="2695963" y="2880558"/>
            <a:ext cx="5724807" cy="342529"/>
          </a:xfrm>
        </p:spPr>
        <p:txBody>
          <a:bodyPr lIns="0" tIns="0"/>
          <a:lstStyle/>
          <a:p>
            <a:pPr marL="432" indent="0">
              <a:buNone/>
            </a:pPr>
            <a:r>
              <a:rPr lang="en-US" sz="2000" noProof="0" dirty="0">
                <a:solidFill>
                  <a:srgbClr val="000000"/>
                </a:solidFill>
              </a:rPr>
              <a:t>represents funds that will be received in </a:t>
            </a:r>
            <a:r>
              <a:rPr lang="en-US" sz="2000" i="1" noProof="0" dirty="0">
                <a:solidFill>
                  <a:srgbClr val="000000"/>
                </a:solidFill>
              </a:rPr>
              <a:t>n</a:t>
            </a:r>
            <a:r>
              <a:rPr lang="en-US" sz="2000" noProof="0" dirty="0">
                <a:solidFill>
                  <a:srgbClr val="000000"/>
                </a:solidFill>
              </a:rPr>
              <a:t> years</a:t>
            </a:r>
            <a:endParaRPr lang="en-US" sz="2000" noProof="0" dirty="0"/>
          </a:p>
        </p:txBody>
      </p:sp>
      <p:sp>
        <p:nvSpPr>
          <p:cNvPr id="7" name="Content Placeholder 6"/>
          <p:cNvSpPr>
            <a:spLocks noGrp="1"/>
          </p:cNvSpPr>
          <p:nvPr>
            <p:ph sz="quarter" idx="16"/>
          </p:nvPr>
        </p:nvSpPr>
        <p:spPr>
          <a:xfrm>
            <a:off x="457200" y="3315181"/>
            <a:ext cx="2736166" cy="387945"/>
          </a:xfrm>
        </p:spPr>
        <p:txBody>
          <a:bodyPr tIns="0"/>
          <a:lstStyle/>
          <a:p>
            <a:pPr marL="255600"/>
            <a:r>
              <a:rPr lang="en-US" sz="2000" i="1" noProof="0" dirty="0">
                <a:solidFill>
                  <a:srgbClr val="000000"/>
                </a:solidFill>
              </a:rPr>
              <a:t>i </a:t>
            </a:r>
            <a:r>
              <a:rPr lang="en-US" sz="2000" noProof="0" dirty="0">
                <a:solidFill>
                  <a:srgbClr val="000000"/>
                </a:solidFill>
              </a:rPr>
              <a:t>is the interest rate</a:t>
            </a:r>
          </a:p>
        </p:txBody>
      </p:sp>
      <p:sp>
        <p:nvSpPr>
          <p:cNvPr id="8" name="Content Placeholder 7"/>
          <p:cNvSpPr>
            <a:spLocks noGrp="1"/>
          </p:cNvSpPr>
          <p:nvPr>
            <p:ph sz="quarter" idx="17"/>
          </p:nvPr>
        </p:nvSpPr>
        <p:spPr>
          <a:xfrm>
            <a:off x="457200" y="3884542"/>
            <a:ext cx="8229599" cy="1430082"/>
          </a:xfrm>
        </p:spPr>
        <p:txBody>
          <a:bodyPr tIns="0"/>
          <a:lstStyle/>
          <a:p>
            <a:pPr marL="0" lvl="0" indent="0">
              <a:spcBef>
                <a:spcPts val="600"/>
              </a:spcBef>
              <a:buNone/>
            </a:pPr>
            <a:r>
              <a:rPr lang="en-US" sz="2000" noProof="0" dirty="0">
                <a:solidFill>
                  <a:srgbClr val="000000"/>
                </a:solidFill>
              </a:rPr>
              <a:t>The interest rate to use depends on how the person or firm values future payments compared with present payments:</a:t>
            </a:r>
            <a:endParaRPr lang="en-US" sz="2000" noProof="0" dirty="0"/>
          </a:p>
          <a:p>
            <a:pPr marL="255600" lvl="0">
              <a:spcBef>
                <a:spcPts val="600"/>
              </a:spcBef>
              <a:buClr>
                <a:schemeClr val="tx2"/>
              </a:buClr>
            </a:pPr>
            <a:r>
              <a:rPr lang="en-US" sz="2000" noProof="0" dirty="0">
                <a:solidFill>
                  <a:srgbClr val="000000"/>
                </a:solidFill>
              </a:rPr>
              <a:t>High if you are very impatient</a:t>
            </a:r>
            <a:endParaRPr lang="en-US" sz="2000" noProof="0" dirty="0"/>
          </a:p>
          <a:p>
            <a:pPr marL="255600" lvl="0">
              <a:spcBef>
                <a:spcPts val="600"/>
              </a:spcBef>
              <a:buClr>
                <a:schemeClr val="tx2"/>
              </a:buClr>
            </a:pPr>
            <a:r>
              <a:rPr lang="en-US" sz="2000" noProof="0" dirty="0">
                <a:solidFill>
                  <a:srgbClr val="000000"/>
                </a:solidFill>
              </a:rPr>
              <a:t>Low if you are very patient</a:t>
            </a:r>
            <a:endParaRPr lang="en-US" sz="2000" noProof="0" dirty="0"/>
          </a:p>
        </p:txBody>
      </p:sp>
      <p:sp>
        <p:nvSpPr>
          <p:cNvPr id="9" name="Content Placeholder 8"/>
          <p:cNvSpPr>
            <a:spLocks noGrp="1"/>
          </p:cNvSpPr>
          <p:nvPr>
            <p:ph sz="quarter" idx="18"/>
          </p:nvPr>
        </p:nvSpPr>
        <p:spPr>
          <a:xfrm>
            <a:off x="457201" y="5469374"/>
            <a:ext cx="8045532" cy="839350"/>
          </a:xfrm>
        </p:spPr>
        <p:txBody>
          <a:bodyPr/>
          <a:lstStyle/>
          <a:p>
            <a:pPr marL="432" indent="0">
              <a:buNone/>
            </a:pPr>
            <a:r>
              <a:rPr lang="en-US" sz="2000" noProof="0" dirty="0">
                <a:solidFill>
                  <a:srgbClr val="000000"/>
                </a:solidFill>
              </a:rPr>
              <a:t>If you are able to borrow and save easily, these should be related to the interest rates at which you can borrow or save.</a:t>
            </a:r>
            <a:endParaRPr lang="en-US" sz="2000" noProof="0" dirty="0"/>
          </a:p>
        </p:txBody>
      </p:sp>
    </p:spTree>
    <p:extLst>
      <p:ext uri="{BB962C8B-B14F-4D97-AF65-F5344CB8AC3E}">
        <p14:creationId xmlns:p14="http://schemas.microsoft.com/office/powerpoint/2010/main" val="1416423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500"/>
                                        <p:tgtEl>
                                          <p:spTgt spid="6">
                                            <p:txEl>
                                              <p:pRg st="0" end="0"/>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8">
                                            <p:txEl>
                                              <p:pRg st="1" end="1"/>
                                            </p:txEl>
                                          </p:spTgt>
                                        </p:tgtEl>
                                        <p:attrNameLst>
                                          <p:attrName>style.visibility</p:attrName>
                                        </p:attrNameLst>
                                      </p:cBhvr>
                                      <p:to>
                                        <p:strVal val="visible"/>
                                      </p:to>
                                    </p:set>
                                    <p:animEffect transition="in" filter="fade">
                                      <p:cBhvr>
                                        <p:cTn id="35" dur="500"/>
                                        <p:tgtEl>
                                          <p:spTgt spid="8">
                                            <p:txEl>
                                              <p:pRg st="1" end="1"/>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8">
                                            <p:txEl>
                                              <p:pRg st="2" end="2"/>
                                            </p:txEl>
                                          </p:spTgt>
                                        </p:tgtEl>
                                        <p:attrNameLst>
                                          <p:attrName>style.visibility</p:attrName>
                                        </p:attrNameLst>
                                      </p:cBhvr>
                                      <p:to>
                                        <p:strVal val="visible"/>
                                      </p:to>
                                    </p:set>
                                    <p:animEffect transition="in" filter="fade">
                                      <p:cBhvr>
                                        <p:cTn id="39" dur="500"/>
                                        <p:tgtEl>
                                          <p:spTgt spid="8">
                                            <p:txEl>
                                              <p:pRg st="2" end="2"/>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9">
                                            <p:txEl>
                                              <p:pRg st="0" end="0"/>
                                            </p:txEl>
                                          </p:spTgt>
                                        </p:tgtEl>
                                        <p:attrNameLst>
                                          <p:attrName>style.visibility</p:attrName>
                                        </p:attrNameLst>
                                      </p:cBhvr>
                                      <p:to>
                                        <p:strVal val="visible"/>
                                      </p:to>
                                    </p:set>
                                    <p:animEffect transition="in" filter="fade">
                                      <p:cBhvr>
                                        <p:cTn id="4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P spid="6" grpId="0" build="p"/>
      <p:bldP spid="7" grpId="0" build="p"/>
      <p:bldP spid="8" grpId="0" build="p"/>
      <p:bldP spid="9"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Present Value of a Series of Payments</a:t>
            </a:r>
          </a:p>
        </p:txBody>
      </p:sp>
      <p:sp>
        <p:nvSpPr>
          <p:cNvPr id="3" name="Content Placeholder 2"/>
          <p:cNvSpPr>
            <a:spLocks noGrp="1"/>
          </p:cNvSpPr>
          <p:nvPr>
            <p:ph sz="quarter" idx="13"/>
          </p:nvPr>
        </p:nvSpPr>
        <p:spPr>
          <a:xfrm>
            <a:off x="457200" y="1554920"/>
            <a:ext cx="8434142" cy="2078929"/>
          </a:xfrm>
        </p:spPr>
        <p:txBody>
          <a:bodyPr/>
          <a:lstStyle/>
          <a:p>
            <a:pPr marL="0" lvl="0" indent="0">
              <a:buSzPts val="2200"/>
              <a:buNone/>
            </a:pPr>
            <a:r>
              <a:rPr lang="en-US" sz="2200" noProof="0" dirty="0"/>
              <a:t>When calculating the present value of a series of payments, we add the present values of each individual payment.</a:t>
            </a:r>
          </a:p>
          <a:p>
            <a:pPr marL="0" lvl="0" indent="0">
              <a:buSzPts val="2200"/>
              <a:buNone/>
            </a:pPr>
            <a:r>
              <a:rPr lang="en-US" sz="2200" noProof="0" dirty="0"/>
              <a:t>For example, suppose you will receive $50,000 immediately, and $50,000 each year for four additional years. The present value of this series of payments, assuming a 10 percent interest rate, is:</a:t>
            </a:r>
          </a:p>
        </p:txBody>
      </p:sp>
      <p:graphicFrame>
        <p:nvGraphicFramePr>
          <p:cNvPr id="4" name="Object 3" descr="50,000 dollars plus 50,000 dollars over (1 plus 0.10), plus 50,000 dollars over (1 plus 0.10) raised to the power 2, plus 50,000 dollars over (1 plus 0.10) raised to the power 3, plus 50,000 dollars over (1 plus 0.10) raised to the power 4"/>
          <p:cNvGraphicFramePr>
            <a:graphicFrameLocks noChangeAspect="1"/>
          </p:cNvGraphicFramePr>
          <p:nvPr>
            <p:extLst>
              <p:ext uri="{D42A27DB-BD31-4B8C-83A1-F6EECF244321}">
                <p14:modId xmlns:p14="http://schemas.microsoft.com/office/powerpoint/2010/main" val="2397546958"/>
              </p:ext>
            </p:extLst>
          </p:nvPr>
        </p:nvGraphicFramePr>
        <p:xfrm>
          <a:off x="526723" y="3876119"/>
          <a:ext cx="6878638" cy="709612"/>
        </p:xfrm>
        <a:graphic>
          <a:graphicData uri="http://schemas.openxmlformats.org/presentationml/2006/ole">
            <mc:AlternateContent xmlns:mc="http://schemas.openxmlformats.org/markup-compatibility/2006">
              <mc:Choice xmlns:v="urn:schemas-microsoft-com:vml" Requires="v">
                <p:oleObj name="Equation" r:id="rId3" imgW="7873920" imgH="812520" progId="Equation.DSMT4">
                  <p:embed/>
                </p:oleObj>
              </mc:Choice>
              <mc:Fallback>
                <p:oleObj name="Equation" r:id="rId3" imgW="7873920" imgH="812520" progId="Equation.DSMT4">
                  <p:embed/>
                  <p:pic>
                    <p:nvPicPr>
                      <p:cNvPr id="4" name="Object 3" descr="50,000 dollars plus 50,000 dollars over (1 plus 0.10), plus 50,000 dollars over (1 plus 0.10) raised to the power 2, plus 50,000 dollars over (1 plus 0.10) raised to the power 3, plus 50,000 dollars over (1 plus 0.10) raised to the power 4"/>
                      <p:cNvPicPr/>
                      <p:nvPr/>
                    </p:nvPicPr>
                    <p:blipFill>
                      <a:blip r:embed="rId4"/>
                      <a:stretch>
                        <a:fillRect/>
                      </a:stretch>
                    </p:blipFill>
                    <p:spPr>
                      <a:xfrm>
                        <a:off x="526723" y="3876119"/>
                        <a:ext cx="6878638" cy="709612"/>
                      </a:xfrm>
                      <a:prstGeom prst="rect">
                        <a:avLst/>
                      </a:prstGeom>
                    </p:spPr>
                  </p:pic>
                </p:oleObj>
              </mc:Fallback>
            </mc:AlternateContent>
          </a:graphicData>
        </a:graphic>
      </p:graphicFrame>
      <p:graphicFrame>
        <p:nvGraphicFramePr>
          <p:cNvPr id="5" name="Object 4" descr="equals 50,000 dollars plus 45,454.55 dollars plus 41,322.31 dollars plus 37,565.74 dollars plus 34,150.67 dollars"/>
          <p:cNvGraphicFramePr>
            <a:graphicFrameLocks noChangeAspect="1"/>
          </p:cNvGraphicFramePr>
          <p:nvPr>
            <p:extLst>
              <p:ext uri="{D42A27DB-BD31-4B8C-83A1-F6EECF244321}">
                <p14:modId xmlns:p14="http://schemas.microsoft.com/office/powerpoint/2010/main" val="1291827293"/>
              </p:ext>
            </p:extLst>
          </p:nvPr>
        </p:nvGraphicFramePr>
        <p:xfrm>
          <a:off x="936379" y="4850844"/>
          <a:ext cx="7954963" cy="303212"/>
        </p:xfrm>
        <a:graphic>
          <a:graphicData uri="http://schemas.openxmlformats.org/presentationml/2006/ole">
            <mc:AlternateContent xmlns:mc="http://schemas.openxmlformats.org/markup-compatibility/2006">
              <mc:Choice xmlns:v="urn:schemas-microsoft-com:vml" Requires="v">
                <p:oleObj name="Equation" r:id="rId5" imgW="9016920" imgH="342720" progId="Equation.DSMT4">
                  <p:embed/>
                </p:oleObj>
              </mc:Choice>
              <mc:Fallback>
                <p:oleObj name="Equation" r:id="rId5" imgW="9016920" imgH="342720" progId="Equation.DSMT4">
                  <p:embed/>
                  <p:pic>
                    <p:nvPicPr>
                      <p:cNvPr id="5" name="Object 4" descr="equals 50,000 dollars plus 45,454.55 dollars plus 41,322.31 dollars plus 37,565.74 dollars plus 34,150.67 dollars"/>
                      <p:cNvPicPr/>
                      <p:nvPr/>
                    </p:nvPicPr>
                    <p:blipFill>
                      <a:blip r:embed="rId6"/>
                      <a:stretch>
                        <a:fillRect/>
                      </a:stretch>
                    </p:blipFill>
                    <p:spPr>
                      <a:xfrm>
                        <a:off x="936379" y="4850844"/>
                        <a:ext cx="7954963" cy="303212"/>
                      </a:xfrm>
                      <a:prstGeom prst="rect">
                        <a:avLst/>
                      </a:prstGeom>
                    </p:spPr>
                  </p:pic>
                </p:oleObj>
              </mc:Fallback>
            </mc:AlternateContent>
          </a:graphicData>
        </a:graphic>
      </p:graphicFrame>
      <p:graphicFrame>
        <p:nvGraphicFramePr>
          <p:cNvPr id="6" name="Object 5" descr="equals 208,493 dollars."/>
          <p:cNvGraphicFramePr>
            <a:graphicFrameLocks noChangeAspect="1"/>
          </p:cNvGraphicFramePr>
          <p:nvPr>
            <p:extLst>
              <p:ext uri="{D42A27DB-BD31-4B8C-83A1-F6EECF244321}">
                <p14:modId xmlns:p14="http://schemas.microsoft.com/office/powerpoint/2010/main" val="3969501211"/>
              </p:ext>
            </p:extLst>
          </p:nvPr>
        </p:nvGraphicFramePr>
        <p:xfrm>
          <a:off x="942875" y="5394225"/>
          <a:ext cx="1393534" cy="292774"/>
        </p:xfrm>
        <a:graphic>
          <a:graphicData uri="http://schemas.openxmlformats.org/presentationml/2006/ole">
            <mc:AlternateContent xmlns:mc="http://schemas.openxmlformats.org/markup-compatibility/2006">
              <mc:Choice xmlns:v="urn:schemas-microsoft-com:vml" Requires="v">
                <p:oleObj name="Equation" r:id="rId7" imgW="1638000" imgH="342720" progId="Equation.DSMT4">
                  <p:embed/>
                </p:oleObj>
              </mc:Choice>
              <mc:Fallback>
                <p:oleObj name="Equation" r:id="rId7" imgW="1638000" imgH="342720" progId="Equation.DSMT4">
                  <p:embed/>
                  <p:pic>
                    <p:nvPicPr>
                      <p:cNvPr id="6" name="Object 5" descr="equals 208,493 dollars."/>
                      <p:cNvPicPr/>
                      <p:nvPr/>
                    </p:nvPicPr>
                    <p:blipFill>
                      <a:blip r:embed="rId8"/>
                      <a:stretch>
                        <a:fillRect/>
                      </a:stretch>
                    </p:blipFill>
                    <p:spPr>
                      <a:xfrm>
                        <a:off x="942875" y="5394225"/>
                        <a:ext cx="1393534" cy="292774"/>
                      </a:xfrm>
                      <a:prstGeom prst="rect">
                        <a:avLst/>
                      </a:prstGeom>
                    </p:spPr>
                  </p:pic>
                </p:oleObj>
              </mc:Fallback>
            </mc:AlternateContent>
          </a:graphicData>
        </a:graphic>
      </p:graphicFrame>
    </p:spTree>
    <p:extLst>
      <p:ext uri="{BB962C8B-B14F-4D97-AF65-F5344CB8AC3E}">
        <p14:creationId xmlns:p14="http://schemas.microsoft.com/office/powerpoint/2010/main" val="4092444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Using Present Value to Calculate Asset Prices</a:t>
            </a:r>
          </a:p>
        </p:txBody>
      </p:sp>
      <p:sp>
        <p:nvSpPr>
          <p:cNvPr id="4" name="Content Placeholder 3"/>
          <p:cNvSpPr>
            <a:spLocks noGrp="1"/>
          </p:cNvSpPr>
          <p:nvPr>
            <p:ph sz="quarter" idx="13"/>
          </p:nvPr>
        </p:nvSpPr>
        <p:spPr>
          <a:xfrm>
            <a:off x="457200" y="1556327"/>
            <a:ext cx="8229600" cy="1673761"/>
          </a:xfrm>
        </p:spPr>
        <p:txBody>
          <a:bodyPr/>
          <a:lstStyle/>
          <a:p>
            <a:pPr marL="0" lvl="0" indent="0">
              <a:buSzPts val="2200"/>
              <a:buNone/>
            </a:pPr>
            <a:r>
              <a:rPr lang="en-US" noProof="0" dirty="0"/>
              <a:t>Financial assets represent a claim to future funds:</a:t>
            </a:r>
          </a:p>
          <a:p>
            <a:pPr marL="255600" lvl="0"/>
            <a:r>
              <a:rPr lang="en-US" noProof="0" dirty="0"/>
              <a:t>Bonds: Coupon payments and repayment of principal</a:t>
            </a:r>
          </a:p>
          <a:p>
            <a:pPr marL="255600" lvl="0"/>
            <a:r>
              <a:rPr lang="en-US" noProof="0" dirty="0"/>
              <a:t>Stocks: Dividend payments</a:t>
            </a:r>
          </a:p>
        </p:txBody>
      </p:sp>
      <p:sp>
        <p:nvSpPr>
          <p:cNvPr id="5" name="Content Placeholder 4"/>
          <p:cNvSpPr>
            <a:spLocks noGrp="1"/>
          </p:cNvSpPr>
          <p:nvPr>
            <p:ph sz="quarter" idx="14"/>
          </p:nvPr>
        </p:nvSpPr>
        <p:spPr>
          <a:xfrm>
            <a:off x="457200" y="3355013"/>
            <a:ext cx="8229600" cy="2297643"/>
          </a:xfrm>
        </p:spPr>
        <p:txBody>
          <a:bodyPr/>
          <a:lstStyle/>
          <a:p>
            <a:pPr marL="0" lvl="0" indent="0">
              <a:buSzPts val="2200"/>
              <a:buNone/>
            </a:pPr>
            <a:r>
              <a:rPr lang="en-US" noProof="0" dirty="0"/>
              <a:t>To calculate what a financial asset is worth today, we consider the value of these future funds:</a:t>
            </a:r>
          </a:p>
          <a:p>
            <a:pPr marL="255600" lvl="0"/>
            <a:r>
              <a:rPr lang="en-US" b="1" noProof="0" dirty="0"/>
              <a:t>The price of a financial asset should be equal to the present value of the payments to be received from owning that asset.</a:t>
            </a:r>
          </a:p>
        </p:txBody>
      </p:sp>
    </p:spTree>
    <p:extLst>
      <p:ext uri="{BB962C8B-B14F-4D97-AF65-F5344CB8AC3E}">
        <p14:creationId xmlns:p14="http://schemas.microsoft.com/office/powerpoint/2010/main" val="3455679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Using Present Value to Calculate Bond Prices </a:t>
            </a:r>
            <a:r>
              <a:rPr lang="en-US" sz="2000" b="0" noProof="0" dirty="0"/>
              <a:t>(1 of 2)</a:t>
            </a:r>
            <a:endParaRPr lang="en-US" sz="2000" noProof="0" dirty="0"/>
          </a:p>
        </p:txBody>
      </p:sp>
      <p:sp>
        <p:nvSpPr>
          <p:cNvPr id="4" name="Content Placeholder 3"/>
          <p:cNvSpPr>
            <a:spLocks noGrp="1"/>
          </p:cNvSpPr>
          <p:nvPr>
            <p:ph sz="quarter" idx="13"/>
          </p:nvPr>
        </p:nvSpPr>
        <p:spPr>
          <a:xfrm>
            <a:off x="457200" y="1556327"/>
            <a:ext cx="8229600" cy="1840016"/>
          </a:xfrm>
        </p:spPr>
        <p:txBody>
          <a:bodyPr/>
          <a:lstStyle/>
          <a:p>
            <a:pPr marL="0" lvl="0" indent="0">
              <a:spcBef>
                <a:spcPts val="0"/>
              </a:spcBef>
              <a:buSzPts val="2200"/>
              <a:buNone/>
            </a:pPr>
            <a:r>
              <a:rPr lang="en-US" noProof="0" dirty="0"/>
              <a:t>Suppose that in 2024, you are considering buying a $1,000 bond with $80 coupon payments (in 2025 and 2026) and a 2026 maturity date.</a:t>
            </a:r>
          </a:p>
          <a:p>
            <a:pPr marL="255600" lvl="0"/>
            <a:r>
              <a:rPr lang="en-US" noProof="0" dirty="0"/>
              <a:t>So, you will receive $80 in 2025 and $1,080 in 2026.</a:t>
            </a:r>
          </a:p>
        </p:txBody>
      </p:sp>
      <p:sp>
        <p:nvSpPr>
          <p:cNvPr id="5" name="Content Placeholder 4"/>
          <p:cNvSpPr>
            <a:spLocks noGrp="1"/>
          </p:cNvSpPr>
          <p:nvPr>
            <p:ph sz="quarter" idx="14"/>
          </p:nvPr>
        </p:nvSpPr>
        <p:spPr>
          <a:xfrm>
            <a:off x="457200" y="3503222"/>
            <a:ext cx="8229600" cy="914399"/>
          </a:xfrm>
        </p:spPr>
        <p:txBody>
          <a:bodyPr/>
          <a:lstStyle/>
          <a:p>
            <a:pPr marL="432" indent="0">
              <a:buNone/>
            </a:pPr>
            <a:r>
              <a:rPr lang="en-US" noProof="0" dirty="0"/>
              <a:t>If the appropriate interest rate is </a:t>
            </a:r>
            <a:r>
              <a:rPr lang="en-US" i="1" noProof="0" dirty="0"/>
              <a:t>i </a:t>
            </a:r>
            <a:r>
              <a:rPr lang="en-US" noProof="0" dirty="0"/>
              <a:t>= 10 percent, you value this bond at:</a:t>
            </a:r>
          </a:p>
        </p:txBody>
      </p:sp>
      <p:graphicFrame>
        <p:nvGraphicFramePr>
          <p:cNvPr id="6" name="Object 5" descr="P V equals 80 dollars over (1 plus 0.10), all plus 80 dollars over (1 plus 0.10) raised to the power 2, 1000 dollars over (1 plus 0.10) raised to the power 2"/>
          <p:cNvGraphicFramePr>
            <a:graphicFrameLocks noChangeAspect="1"/>
          </p:cNvGraphicFramePr>
          <p:nvPr>
            <p:extLst>
              <p:ext uri="{D42A27DB-BD31-4B8C-83A1-F6EECF244321}">
                <p14:modId xmlns:p14="http://schemas.microsoft.com/office/powerpoint/2010/main" val="16239772"/>
              </p:ext>
            </p:extLst>
          </p:nvPr>
        </p:nvGraphicFramePr>
        <p:xfrm>
          <a:off x="2628900" y="4506913"/>
          <a:ext cx="4895850" cy="728662"/>
        </p:xfrm>
        <a:graphic>
          <a:graphicData uri="http://schemas.openxmlformats.org/presentationml/2006/ole">
            <mc:AlternateContent xmlns:mc="http://schemas.openxmlformats.org/markup-compatibility/2006">
              <mc:Choice xmlns:v="urn:schemas-microsoft-com:vml" Requires="v">
                <p:oleObj name="Equation" r:id="rId2" imgW="5460840" imgH="812520" progId="Equation.DSMT4">
                  <p:embed/>
                </p:oleObj>
              </mc:Choice>
              <mc:Fallback>
                <p:oleObj name="Equation" r:id="rId2" imgW="5460840" imgH="812520" progId="Equation.DSMT4">
                  <p:embed/>
                  <p:pic>
                    <p:nvPicPr>
                      <p:cNvPr id="6" name="Object 5" descr="P V equals 80 dollars over (1 plus 0.10), all plus 80 dollars over (1 plus 0.10) raised to the power 2, 1000 dollars over (1 plus 0.10) raised to the power 2"/>
                      <p:cNvPicPr/>
                      <p:nvPr/>
                    </p:nvPicPr>
                    <p:blipFill>
                      <a:blip r:embed="rId3"/>
                      <a:stretch>
                        <a:fillRect/>
                      </a:stretch>
                    </p:blipFill>
                    <p:spPr>
                      <a:xfrm>
                        <a:off x="2628900" y="4506913"/>
                        <a:ext cx="4895850" cy="728662"/>
                      </a:xfrm>
                      <a:prstGeom prst="rect">
                        <a:avLst/>
                      </a:prstGeom>
                    </p:spPr>
                  </p:pic>
                </p:oleObj>
              </mc:Fallback>
            </mc:AlternateContent>
          </a:graphicData>
        </a:graphic>
      </p:graphicFrame>
      <p:graphicFrame>
        <p:nvGraphicFramePr>
          <p:cNvPr id="7" name="Object 6" descr="equals 72.73 dollars plus 892.56 dollars,"/>
          <p:cNvGraphicFramePr>
            <a:graphicFrameLocks noChangeAspect="1"/>
          </p:cNvGraphicFramePr>
          <p:nvPr>
            <p:extLst>
              <p:ext uri="{D42A27DB-BD31-4B8C-83A1-F6EECF244321}">
                <p14:modId xmlns:p14="http://schemas.microsoft.com/office/powerpoint/2010/main" val="3920379025"/>
              </p:ext>
            </p:extLst>
          </p:nvPr>
        </p:nvGraphicFramePr>
        <p:xfrm>
          <a:off x="3057525" y="5430250"/>
          <a:ext cx="2425700" cy="295275"/>
        </p:xfrm>
        <a:graphic>
          <a:graphicData uri="http://schemas.openxmlformats.org/presentationml/2006/ole">
            <mc:AlternateContent xmlns:mc="http://schemas.openxmlformats.org/markup-compatibility/2006">
              <mc:Choice xmlns:v="urn:schemas-microsoft-com:vml" Requires="v">
                <p:oleObj name="Equation" r:id="rId4" imgW="2705040" imgH="330120" progId="Equation.DSMT4">
                  <p:embed/>
                </p:oleObj>
              </mc:Choice>
              <mc:Fallback>
                <p:oleObj name="Equation" r:id="rId4" imgW="2705040" imgH="330120" progId="Equation.DSMT4">
                  <p:embed/>
                  <p:pic>
                    <p:nvPicPr>
                      <p:cNvPr id="7" name="Object 6" descr="equals 72.73 dollars plus 892.56 dollars,"/>
                      <p:cNvPicPr/>
                      <p:nvPr/>
                    </p:nvPicPr>
                    <p:blipFill>
                      <a:blip r:embed="rId5"/>
                      <a:stretch>
                        <a:fillRect/>
                      </a:stretch>
                    </p:blipFill>
                    <p:spPr>
                      <a:xfrm>
                        <a:off x="3057525" y="5430250"/>
                        <a:ext cx="2425700" cy="295275"/>
                      </a:xfrm>
                      <a:prstGeom prst="rect">
                        <a:avLst/>
                      </a:prstGeom>
                    </p:spPr>
                  </p:pic>
                </p:oleObj>
              </mc:Fallback>
            </mc:AlternateContent>
          </a:graphicData>
        </a:graphic>
      </p:graphicFrame>
      <p:graphicFrame>
        <p:nvGraphicFramePr>
          <p:cNvPr id="8" name="Object 7" descr="equals 965.29 dollars."/>
          <p:cNvGraphicFramePr>
            <a:graphicFrameLocks noChangeAspect="1"/>
          </p:cNvGraphicFramePr>
          <p:nvPr>
            <p:extLst>
              <p:ext uri="{D42A27DB-BD31-4B8C-83A1-F6EECF244321}">
                <p14:modId xmlns:p14="http://schemas.microsoft.com/office/powerpoint/2010/main" val="3194452803"/>
              </p:ext>
            </p:extLst>
          </p:nvPr>
        </p:nvGraphicFramePr>
        <p:xfrm>
          <a:off x="3055054" y="5913356"/>
          <a:ext cx="1288119" cy="297376"/>
        </p:xfrm>
        <a:graphic>
          <a:graphicData uri="http://schemas.openxmlformats.org/presentationml/2006/ole">
            <mc:AlternateContent xmlns:mc="http://schemas.openxmlformats.org/markup-compatibility/2006">
              <mc:Choice xmlns:v="urn:schemas-microsoft-com:vml" Requires="v">
                <p:oleObj name="Equation" r:id="rId6" imgW="1434960" imgH="330120" progId="Equation.DSMT4">
                  <p:embed/>
                </p:oleObj>
              </mc:Choice>
              <mc:Fallback>
                <p:oleObj name="Equation" r:id="rId6" imgW="1434960" imgH="330120" progId="Equation.DSMT4">
                  <p:embed/>
                  <p:pic>
                    <p:nvPicPr>
                      <p:cNvPr id="8" name="Object 7" descr="equals 965.29 dollars."/>
                      <p:cNvPicPr/>
                      <p:nvPr/>
                    </p:nvPicPr>
                    <p:blipFill>
                      <a:blip r:embed="rId7"/>
                      <a:stretch>
                        <a:fillRect/>
                      </a:stretch>
                    </p:blipFill>
                    <p:spPr>
                      <a:xfrm>
                        <a:off x="3055054" y="5913356"/>
                        <a:ext cx="1288119" cy="297376"/>
                      </a:xfrm>
                      <a:prstGeom prst="rect">
                        <a:avLst/>
                      </a:prstGeom>
                    </p:spPr>
                  </p:pic>
                </p:oleObj>
              </mc:Fallback>
            </mc:AlternateContent>
          </a:graphicData>
        </a:graphic>
      </p:graphicFrame>
    </p:spTree>
    <p:extLst>
      <p:ext uri="{BB962C8B-B14F-4D97-AF65-F5344CB8AC3E}">
        <p14:creationId xmlns:p14="http://schemas.microsoft.com/office/powerpoint/2010/main" val="215598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Using Present Value to Calculate Bond Prices </a:t>
            </a:r>
            <a:r>
              <a:rPr lang="en-US" sz="2000" b="0" noProof="0" dirty="0"/>
              <a:t>(2 of 2)</a:t>
            </a:r>
            <a:endParaRPr lang="en-US" sz="2000" noProof="0" dirty="0"/>
          </a:p>
        </p:txBody>
      </p:sp>
      <p:sp>
        <p:nvSpPr>
          <p:cNvPr id="4" name="Content Placeholder 3"/>
          <p:cNvSpPr>
            <a:spLocks noGrp="1"/>
          </p:cNvSpPr>
          <p:nvPr>
            <p:ph sz="quarter" idx="13"/>
          </p:nvPr>
        </p:nvSpPr>
        <p:spPr>
          <a:xfrm>
            <a:off x="457200" y="1556327"/>
            <a:ext cx="8229600" cy="901865"/>
          </a:xfrm>
        </p:spPr>
        <p:txBody>
          <a:bodyPr/>
          <a:lstStyle/>
          <a:p>
            <a:pPr marL="432" indent="0">
              <a:buNone/>
            </a:pPr>
            <a:r>
              <a:rPr lang="en-US" noProof="0" dirty="0"/>
              <a:t>If, instead, the appropriate interest rate is </a:t>
            </a:r>
            <a:r>
              <a:rPr lang="en-US" i="1" noProof="0" dirty="0"/>
              <a:t>i</a:t>
            </a:r>
            <a:r>
              <a:rPr lang="en-US" noProof="0" dirty="0"/>
              <a:t> = 5 percent, you value this bond at:</a:t>
            </a:r>
          </a:p>
        </p:txBody>
      </p:sp>
      <p:graphicFrame>
        <p:nvGraphicFramePr>
          <p:cNvPr id="6" name="Object 5" descr="P V equals 80 dollars over (1 plus 0.05) all plus 80 dollars over (1 plus 0.05) raised to the power 2 all plus 1000 dollars over (1 plus 0.05) raised to the power 2"/>
          <p:cNvGraphicFramePr>
            <a:graphicFrameLocks noChangeAspect="1"/>
          </p:cNvGraphicFramePr>
          <p:nvPr>
            <p:extLst>
              <p:ext uri="{D42A27DB-BD31-4B8C-83A1-F6EECF244321}">
                <p14:modId xmlns:p14="http://schemas.microsoft.com/office/powerpoint/2010/main" val="2130186765"/>
              </p:ext>
            </p:extLst>
          </p:nvPr>
        </p:nvGraphicFramePr>
        <p:xfrm>
          <a:off x="2019300" y="2561984"/>
          <a:ext cx="5103813" cy="749300"/>
        </p:xfrm>
        <a:graphic>
          <a:graphicData uri="http://schemas.openxmlformats.org/presentationml/2006/ole">
            <mc:AlternateContent xmlns:mc="http://schemas.openxmlformats.org/markup-compatibility/2006">
              <mc:Choice xmlns:v="urn:schemas-microsoft-com:vml" Requires="v">
                <p:oleObj name="Equation" r:id="rId2" imgW="5613120" imgH="825480" progId="Equation.DSMT4">
                  <p:embed/>
                </p:oleObj>
              </mc:Choice>
              <mc:Fallback>
                <p:oleObj name="Equation" r:id="rId2" imgW="5613120" imgH="825480" progId="Equation.DSMT4">
                  <p:embed/>
                  <p:pic>
                    <p:nvPicPr>
                      <p:cNvPr id="6" name="Object 5" descr="P V equals 80 dollars over (1 plus 0.05) all plus 80 dollars over (1 plus 0.05) raised to the power 2 all plus 1000 dollars over (1 plus 0.05) raised to the power 2"/>
                      <p:cNvPicPr/>
                      <p:nvPr/>
                    </p:nvPicPr>
                    <p:blipFill>
                      <a:blip r:embed="rId3"/>
                      <a:stretch>
                        <a:fillRect/>
                      </a:stretch>
                    </p:blipFill>
                    <p:spPr>
                      <a:xfrm>
                        <a:off x="2019300" y="2561984"/>
                        <a:ext cx="5103813" cy="749300"/>
                      </a:xfrm>
                      <a:prstGeom prst="rect">
                        <a:avLst/>
                      </a:prstGeom>
                    </p:spPr>
                  </p:pic>
                </p:oleObj>
              </mc:Fallback>
            </mc:AlternateContent>
          </a:graphicData>
        </a:graphic>
      </p:graphicFrame>
      <p:graphicFrame>
        <p:nvGraphicFramePr>
          <p:cNvPr id="7" name="Object 6" descr="equals 76.19 dollars plus 979.59 dollars"/>
          <p:cNvGraphicFramePr>
            <a:graphicFrameLocks noChangeAspect="1"/>
          </p:cNvGraphicFramePr>
          <p:nvPr>
            <p:extLst>
              <p:ext uri="{D42A27DB-BD31-4B8C-83A1-F6EECF244321}">
                <p14:modId xmlns:p14="http://schemas.microsoft.com/office/powerpoint/2010/main" val="862704008"/>
              </p:ext>
            </p:extLst>
          </p:nvPr>
        </p:nvGraphicFramePr>
        <p:xfrm>
          <a:off x="2469306" y="3498473"/>
          <a:ext cx="2493818" cy="300182"/>
        </p:xfrm>
        <a:graphic>
          <a:graphicData uri="http://schemas.openxmlformats.org/presentationml/2006/ole">
            <mc:AlternateContent xmlns:mc="http://schemas.openxmlformats.org/markup-compatibility/2006">
              <mc:Choice xmlns:v="urn:schemas-microsoft-com:vml" Requires="v">
                <p:oleObj name="Equation" r:id="rId4" imgW="2743200" imgH="330120" progId="Equation.DSMT4">
                  <p:embed/>
                </p:oleObj>
              </mc:Choice>
              <mc:Fallback>
                <p:oleObj name="Equation" r:id="rId4" imgW="2743200" imgH="330120" progId="Equation.DSMT4">
                  <p:embed/>
                  <p:pic>
                    <p:nvPicPr>
                      <p:cNvPr id="7" name="Object 6" descr="equals 76.19 dollars plus 979.59 dollars"/>
                      <p:cNvPicPr/>
                      <p:nvPr/>
                    </p:nvPicPr>
                    <p:blipFill>
                      <a:blip r:embed="rId5"/>
                      <a:stretch>
                        <a:fillRect/>
                      </a:stretch>
                    </p:blipFill>
                    <p:spPr>
                      <a:xfrm>
                        <a:off x="2469306" y="3498473"/>
                        <a:ext cx="2493818" cy="300182"/>
                      </a:xfrm>
                      <a:prstGeom prst="rect">
                        <a:avLst/>
                      </a:prstGeom>
                    </p:spPr>
                  </p:pic>
                </p:oleObj>
              </mc:Fallback>
            </mc:AlternateContent>
          </a:graphicData>
        </a:graphic>
      </p:graphicFrame>
      <p:graphicFrame>
        <p:nvGraphicFramePr>
          <p:cNvPr id="8" name="Object 7" descr="equals 1,055.78 dollars"/>
          <p:cNvGraphicFramePr>
            <a:graphicFrameLocks noChangeAspect="1"/>
          </p:cNvGraphicFramePr>
          <p:nvPr>
            <p:extLst>
              <p:ext uri="{D42A27DB-BD31-4B8C-83A1-F6EECF244321}">
                <p14:modId xmlns:p14="http://schemas.microsoft.com/office/powerpoint/2010/main" val="1680940503"/>
              </p:ext>
            </p:extLst>
          </p:nvPr>
        </p:nvGraphicFramePr>
        <p:xfrm>
          <a:off x="2469306" y="3985844"/>
          <a:ext cx="1518810" cy="313036"/>
        </p:xfrm>
        <a:graphic>
          <a:graphicData uri="http://schemas.openxmlformats.org/presentationml/2006/ole">
            <mc:AlternateContent xmlns:mc="http://schemas.openxmlformats.org/markup-compatibility/2006">
              <mc:Choice xmlns:v="urn:schemas-microsoft-com:vml" Requires="v">
                <p:oleObj name="Equation" r:id="rId6" imgW="1663560" imgH="342720" progId="Equation.DSMT4">
                  <p:embed/>
                </p:oleObj>
              </mc:Choice>
              <mc:Fallback>
                <p:oleObj name="Equation" r:id="rId6" imgW="1663560" imgH="342720" progId="Equation.DSMT4">
                  <p:embed/>
                  <p:pic>
                    <p:nvPicPr>
                      <p:cNvPr id="8" name="Object 7" descr="equals 1,055.78 dollars"/>
                      <p:cNvPicPr/>
                      <p:nvPr/>
                    </p:nvPicPr>
                    <p:blipFill>
                      <a:blip r:embed="rId7"/>
                      <a:stretch>
                        <a:fillRect/>
                      </a:stretch>
                    </p:blipFill>
                    <p:spPr>
                      <a:xfrm>
                        <a:off x="2469306" y="3985844"/>
                        <a:ext cx="1518810" cy="313036"/>
                      </a:xfrm>
                      <a:prstGeom prst="rect">
                        <a:avLst/>
                      </a:prstGeom>
                    </p:spPr>
                  </p:pic>
                </p:oleObj>
              </mc:Fallback>
            </mc:AlternateContent>
          </a:graphicData>
        </a:graphic>
      </p:graphicFrame>
      <p:sp>
        <p:nvSpPr>
          <p:cNvPr id="5" name="Content Placeholder 4"/>
          <p:cNvSpPr>
            <a:spLocks noGrp="1"/>
          </p:cNvSpPr>
          <p:nvPr>
            <p:ph sz="quarter" idx="14"/>
          </p:nvPr>
        </p:nvSpPr>
        <p:spPr>
          <a:xfrm>
            <a:off x="457200" y="4446936"/>
            <a:ext cx="2381003" cy="564449"/>
          </a:xfrm>
        </p:spPr>
        <p:txBody>
          <a:bodyPr/>
          <a:lstStyle/>
          <a:p>
            <a:pPr marL="432" indent="0">
              <a:buNone/>
            </a:pPr>
            <a:r>
              <a:rPr lang="en-US" noProof="0" dirty="0"/>
              <a:t>More generally,</a:t>
            </a:r>
          </a:p>
        </p:txBody>
      </p:sp>
      <p:graphicFrame>
        <p:nvGraphicFramePr>
          <p:cNvPr id="9" name="Object 8" descr="Bond price equals Coupon sub 1 over (1 plus i) all plus Coupon sub 2 over (1 plus i) raised to the power 2 all plus ellipsis plus Coupon sub n over (1 plus i) sup n all plus Face Value sub n over (1 plus i) sup n."/>
          <p:cNvGraphicFramePr>
            <a:graphicFrameLocks noChangeAspect="1"/>
          </p:cNvGraphicFramePr>
          <p:nvPr>
            <p:extLst>
              <p:ext uri="{D42A27DB-BD31-4B8C-83A1-F6EECF244321}">
                <p14:modId xmlns:p14="http://schemas.microsoft.com/office/powerpoint/2010/main" val="770523789"/>
              </p:ext>
            </p:extLst>
          </p:nvPr>
        </p:nvGraphicFramePr>
        <p:xfrm>
          <a:off x="480510" y="5316819"/>
          <a:ext cx="8208818" cy="750455"/>
        </p:xfrm>
        <a:graphic>
          <a:graphicData uri="http://schemas.openxmlformats.org/presentationml/2006/ole">
            <mc:AlternateContent xmlns:mc="http://schemas.openxmlformats.org/markup-compatibility/2006">
              <mc:Choice xmlns:v="urn:schemas-microsoft-com:vml" Requires="v">
                <p:oleObj name="Equation" r:id="rId8" imgW="9029520" imgH="825480" progId="Equation.DSMT4">
                  <p:embed/>
                </p:oleObj>
              </mc:Choice>
              <mc:Fallback>
                <p:oleObj name="Equation" r:id="rId8" imgW="9029520" imgH="825480" progId="Equation.DSMT4">
                  <p:embed/>
                  <p:pic>
                    <p:nvPicPr>
                      <p:cNvPr id="9" name="Object 8" descr="Bond price equals Coupon sub 1 over (1 plus i) all plus Coupon sub 2 over (1 plus i) raised to the power 2 all plus ellipsis plus Coupon sub n over (1 plus i) sup n all plus Face Value sub n over (1 plus i) sup n."/>
                      <p:cNvPicPr/>
                      <p:nvPr/>
                    </p:nvPicPr>
                    <p:blipFill>
                      <a:blip r:embed="rId9"/>
                      <a:stretch>
                        <a:fillRect/>
                      </a:stretch>
                    </p:blipFill>
                    <p:spPr>
                      <a:xfrm>
                        <a:off x="480510" y="5316819"/>
                        <a:ext cx="8208818" cy="750455"/>
                      </a:xfrm>
                      <a:prstGeom prst="rect">
                        <a:avLst/>
                      </a:prstGeom>
                    </p:spPr>
                  </p:pic>
                </p:oleObj>
              </mc:Fallback>
            </mc:AlternateContent>
          </a:graphicData>
        </a:graphic>
      </p:graphicFrame>
    </p:spTree>
    <p:extLst>
      <p:ext uri="{BB962C8B-B14F-4D97-AF65-F5344CB8AC3E}">
        <p14:creationId xmlns:p14="http://schemas.microsoft.com/office/powerpoint/2010/main" val="2439375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500"/>
                                        <p:tgtEl>
                                          <p:spTgt spid="5">
                                            <p:txEl>
                                              <p:pRg st="0" end="0"/>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Using Present Value to Calculate Stock Prices </a:t>
            </a:r>
            <a:r>
              <a:rPr lang="en-US" sz="2000" b="0" noProof="0" dirty="0"/>
              <a:t>(1 of 2)</a:t>
            </a:r>
            <a:endParaRPr lang="en-US" sz="2000" noProof="0" dirty="0"/>
          </a:p>
        </p:txBody>
      </p:sp>
      <p:sp>
        <p:nvSpPr>
          <p:cNvPr id="4" name="Content Placeholder 3"/>
          <p:cNvSpPr>
            <a:spLocks noGrp="1"/>
          </p:cNvSpPr>
          <p:nvPr>
            <p:ph sz="quarter" idx="13"/>
          </p:nvPr>
        </p:nvSpPr>
        <p:spPr>
          <a:xfrm>
            <a:off x="457200" y="1556327"/>
            <a:ext cx="8229600" cy="1483756"/>
          </a:xfrm>
        </p:spPr>
        <p:txBody>
          <a:bodyPr/>
          <a:lstStyle/>
          <a:p>
            <a:pPr marL="0" lvl="0" indent="0">
              <a:spcBef>
                <a:spcPts val="0"/>
              </a:spcBef>
              <a:buSzPts val="2200"/>
              <a:buNone/>
            </a:pPr>
            <a:r>
              <a:rPr lang="en-US" sz="2000" noProof="0" dirty="0">
                <a:solidFill>
                  <a:schemeClr val="tx1"/>
                </a:solidFill>
              </a:rPr>
              <a:t>Valuing a stock is a little trickier since there is no end date on a stock—you own a share of the firm forever.</a:t>
            </a:r>
          </a:p>
          <a:p>
            <a:pPr marL="0" lvl="0" indent="0">
              <a:spcBef>
                <a:spcPts val="600"/>
              </a:spcBef>
              <a:spcAft>
                <a:spcPts val="600"/>
              </a:spcAft>
              <a:buSzPts val="2200"/>
              <a:buNone/>
            </a:pPr>
            <a:r>
              <a:rPr lang="en-US" sz="2000" noProof="0" dirty="0">
                <a:solidFill>
                  <a:schemeClr val="tx1"/>
                </a:solidFill>
              </a:rPr>
              <a:t>The value of a stock derives from the expected dividend payments of the stock:</a:t>
            </a:r>
          </a:p>
        </p:txBody>
      </p:sp>
      <p:graphicFrame>
        <p:nvGraphicFramePr>
          <p:cNvPr id="6" name="Object 5" descr="Stock price equals Dividend sub 1 over (1 plus i) all plus Dividend sub 2 over (1 plus i) raised to the power 2, all plus ellipsis."/>
          <p:cNvGraphicFramePr>
            <a:graphicFrameLocks noChangeAspect="1"/>
          </p:cNvGraphicFramePr>
          <p:nvPr>
            <p:extLst>
              <p:ext uri="{D42A27DB-BD31-4B8C-83A1-F6EECF244321}">
                <p14:modId xmlns:p14="http://schemas.microsoft.com/office/powerpoint/2010/main" val="2452250943"/>
              </p:ext>
            </p:extLst>
          </p:nvPr>
        </p:nvGraphicFramePr>
        <p:xfrm>
          <a:off x="2241262" y="3218130"/>
          <a:ext cx="4661477" cy="682625"/>
        </p:xfrm>
        <a:graphic>
          <a:graphicData uri="http://schemas.openxmlformats.org/presentationml/2006/ole">
            <mc:AlternateContent xmlns:mc="http://schemas.openxmlformats.org/markup-compatibility/2006">
              <mc:Choice xmlns:v="urn:schemas-microsoft-com:vml" Requires="v">
                <p:oleObj name="Equation" r:id="rId2" imgW="5638680" imgH="825480" progId="Equation.DSMT4">
                  <p:embed/>
                </p:oleObj>
              </mc:Choice>
              <mc:Fallback>
                <p:oleObj name="Equation" r:id="rId2" imgW="5638680" imgH="825480" progId="Equation.DSMT4">
                  <p:embed/>
                  <p:pic>
                    <p:nvPicPr>
                      <p:cNvPr id="6" name="Object 5" descr="Stock price equals Dividend sub 1 over (1 plus i) all plus Dividend sub 2 over (1 plus i) raised to the power 2, all plus ellipsis."/>
                      <p:cNvPicPr/>
                      <p:nvPr/>
                    </p:nvPicPr>
                    <p:blipFill>
                      <a:blip r:embed="rId3"/>
                      <a:stretch>
                        <a:fillRect/>
                      </a:stretch>
                    </p:blipFill>
                    <p:spPr>
                      <a:xfrm>
                        <a:off x="2241262" y="3218130"/>
                        <a:ext cx="4661477" cy="682625"/>
                      </a:xfrm>
                      <a:prstGeom prst="rect">
                        <a:avLst/>
                      </a:prstGeom>
                    </p:spPr>
                  </p:pic>
                </p:oleObj>
              </mc:Fallback>
            </mc:AlternateContent>
          </a:graphicData>
        </a:graphic>
      </p:graphicFrame>
      <p:sp>
        <p:nvSpPr>
          <p:cNvPr id="5" name="Content Placeholder 4"/>
          <p:cNvSpPr>
            <a:spLocks noGrp="1"/>
          </p:cNvSpPr>
          <p:nvPr>
            <p:ph sz="quarter" idx="14"/>
          </p:nvPr>
        </p:nvSpPr>
        <p:spPr>
          <a:xfrm>
            <a:off x="457200" y="4078802"/>
            <a:ext cx="8081158" cy="2158486"/>
          </a:xfrm>
        </p:spPr>
        <p:txBody>
          <a:bodyPr/>
          <a:lstStyle/>
          <a:p>
            <a:pPr marL="0" lvl="0" indent="0">
              <a:buSzPts val="2200"/>
              <a:buNone/>
            </a:pPr>
            <a:r>
              <a:rPr lang="en-US" sz="2000" noProof="0" dirty="0">
                <a:solidFill>
                  <a:schemeClr val="tx1"/>
                </a:solidFill>
              </a:rPr>
              <a:t>Note that this has no maturity date, so we calculate the present value of an infinite stream of payments.</a:t>
            </a:r>
          </a:p>
          <a:p>
            <a:pPr marL="255600" lvl="0"/>
            <a:r>
              <a:rPr lang="en-US" sz="2000" noProof="0" dirty="0">
                <a:solidFill>
                  <a:schemeClr val="tx1"/>
                </a:solidFill>
              </a:rPr>
              <a:t>Because the present value of those payments decreases in value quickly, the value of the underlying stock is not infinite.</a:t>
            </a:r>
          </a:p>
          <a:p>
            <a:pPr marL="255600" lvl="0"/>
            <a:r>
              <a:rPr lang="en-US" sz="2000" noProof="0" dirty="0">
                <a:solidFill>
                  <a:schemeClr val="tx1"/>
                </a:solidFill>
              </a:rPr>
              <a:t>Also, note that these are </a:t>
            </a:r>
            <a:r>
              <a:rPr lang="en-US" sz="2000" b="1" noProof="0" dirty="0">
                <a:solidFill>
                  <a:schemeClr val="tx1"/>
                </a:solidFill>
              </a:rPr>
              <a:t>expected</a:t>
            </a:r>
            <a:r>
              <a:rPr lang="en-US" sz="2000" noProof="0" dirty="0">
                <a:solidFill>
                  <a:schemeClr val="tx1"/>
                </a:solidFill>
              </a:rPr>
              <a:t> or estimated dividends.</a:t>
            </a:r>
          </a:p>
        </p:txBody>
      </p:sp>
    </p:spTree>
    <p:extLst>
      <p:ext uri="{BB962C8B-B14F-4D97-AF65-F5344CB8AC3E}">
        <p14:creationId xmlns:p14="http://schemas.microsoft.com/office/powerpoint/2010/main" val="741988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500"/>
                                        <p:tgtEl>
                                          <p:spTgt spid="5">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Using Present Value to Calculate Stock Prices </a:t>
            </a:r>
            <a:r>
              <a:rPr lang="en-US" sz="2000" b="0" noProof="0" dirty="0"/>
              <a:t>(2 of 2)</a:t>
            </a:r>
            <a:endParaRPr lang="en-US" sz="2000" noProof="0" dirty="0"/>
          </a:p>
        </p:txBody>
      </p:sp>
      <p:sp>
        <p:nvSpPr>
          <p:cNvPr id="4" name="Content Placeholder 3"/>
          <p:cNvSpPr>
            <a:spLocks noGrp="1"/>
          </p:cNvSpPr>
          <p:nvPr>
            <p:ph sz="quarter" idx="13"/>
          </p:nvPr>
        </p:nvSpPr>
        <p:spPr>
          <a:xfrm>
            <a:off x="457200" y="1556327"/>
            <a:ext cx="8229600" cy="842489"/>
          </a:xfrm>
        </p:spPr>
        <p:txBody>
          <a:bodyPr/>
          <a:lstStyle/>
          <a:p>
            <a:pPr marL="0" lvl="0" indent="0">
              <a:spcBef>
                <a:spcPts val="0"/>
              </a:spcBef>
              <a:buSzPts val="2200"/>
              <a:buNone/>
            </a:pPr>
            <a:r>
              <a:rPr lang="en-US" sz="2200" noProof="0" dirty="0"/>
              <a:t>We can obtain a simple formula for determining the price of a stock if we assume the dividends will grow at a constant rate:</a:t>
            </a:r>
          </a:p>
        </p:txBody>
      </p:sp>
      <p:graphicFrame>
        <p:nvGraphicFramePr>
          <p:cNvPr id="6" name="Object 5" descr="Stock price equals Dividend over (i minus Growth rate)."/>
          <p:cNvGraphicFramePr>
            <a:graphicFrameLocks noChangeAspect="1"/>
          </p:cNvGraphicFramePr>
          <p:nvPr>
            <p:extLst>
              <p:ext uri="{D42A27DB-BD31-4B8C-83A1-F6EECF244321}">
                <p14:modId xmlns:p14="http://schemas.microsoft.com/office/powerpoint/2010/main" val="3707661000"/>
              </p:ext>
            </p:extLst>
          </p:nvPr>
        </p:nvGraphicFramePr>
        <p:xfrm>
          <a:off x="2745146" y="2657143"/>
          <a:ext cx="3653708" cy="721588"/>
        </p:xfrm>
        <a:graphic>
          <a:graphicData uri="http://schemas.openxmlformats.org/presentationml/2006/ole">
            <mc:AlternateContent xmlns:mc="http://schemas.openxmlformats.org/markup-compatibility/2006">
              <mc:Choice xmlns:v="urn:schemas-microsoft-com:vml" Requires="v">
                <p:oleObj name="Equation" r:id="rId2" imgW="4178160" imgH="825480" progId="Equation.DSMT4">
                  <p:embed/>
                </p:oleObj>
              </mc:Choice>
              <mc:Fallback>
                <p:oleObj name="Equation" r:id="rId2" imgW="4178160" imgH="825480" progId="Equation.DSMT4">
                  <p:embed/>
                  <p:pic>
                    <p:nvPicPr>
                      <p:cNvPr id="6" name="Object 5" descr="Stock price equals Dividend over (i minus Growth rate)."/>
                      <p:cNvPicPr/>
                      <p:nvPr/>
                    </p:nvPicPr>
                    <p:blipFill>
                      <a:blip r:embed="rId3"/>
                      <a:stretch>
                        <a:fillRect/>
                      </a:stretch>
                    </p:blipFill>
                    <p:spPr>
                      <a:xfrm>
                        <a:off x="2745146" y="2657143"/>
                        <a:ext cx="3653708" cy="721588"/>
                      </a:xfrm>
                      <a:prstGeom prst="rect">
                        <a:avLst/>
                      </a:prstGeom>
                    </p:spPr>
                  </p:pic>
                </p:oleObj>
              </mc:Fallback>
            </mc:AlternateContent>
          </a:graphicData>
        </a:graphic>
      </p:graphicFrame>
      <p:sp>
        <p:nvSpPr>
          <p:cNvPr id="5" name="Content Placeholder 4"/>
          <p:cNvSpPr>
            <a:spLocks noGrp="1"/>
          </p:cNvSpPr>
          <p:nvPr>
            <p:ph sz="quarter" idx="14"/>
          </p:nvPr>
        </p:nvSpPr>
        <p:spPr>
          <a:xfrm>
            <a:off x="457200" y="3645725"/>
            <a:ext cx="8229600" cy="1175657"/>
          </a:xfrm>
        </p:spPr>
        <p:txBody>
          <a:bodyPr/>
          <a:lstStyle/>
          <a:p>
            <a:pPr marL="0" lvl="0" indent="0">
              <a:spcBef>
                <a:spcPts val="0"/>
              </a:spcBef>
              <a:buSzPts val="2200"/>
              <a:buNone/>
            </a:pPr>
            <a:r>
              <a:rPr lang="en-US" sz="2200" noProof="0" dirty="0"/>
              <a:t>If a firm currently pays $5.00 per share as a dividend, the interest rate is </a:t>
            </a:r>
            <a:r>
              <a:rPr lang="en-US" sz="2200" i="1" noProof="0" dirty="0"/>
              <a:t>i </a:t>
            </a:r>
            <a:r>
              <a:rPr lang="en-US" sz="2200" noProof="0" dirty="0"/>
              <a:t>=10 percent, and dividends are projected to grow at 5 percent per year, then the stock price is:</a:t>
            </a:r>
          </a:p>
        </p:txBody>
      </p:sp>
      <p:graphicFrame>
        <p:nvGraphicFramePr>
          <p:cNvPr id="7" name="Object 6" descr="Stock price equals 5.00 dollars over (0.10 minus 0.05) equals 100.00 dollars."/>
          <p:cNvGraphicFramePr>
            <a:graphicFrameLocks noChangeAspect="1"/>
          </p:cNvGraphicFramePr>
          <p:nvPr>
            <p:extLst>
              <p:ext uri="{D42A27DB-BD31-4B8C-83A1-F6EECF244321}">
                <p14:modId xmlns:p14="http://schemas.microsoft.com/office/powerpoint/2010/main" val="2611495971"/>
              </p:ext>
            </p:extLst>
          </p:nvPr>
        </p:nvGraphicFramePr>
        <p:xfrm>
          <a:off x="2273750" y="5188313"/>
          <a:ext cx="4596500" cy="721587"/>
        </p:xfrm>
        <a:graphic>
          <a:graphicData uri="http://schemas.openxmlformats.org/presentationml/2006/ole">
            <mc:AlternateContent xmlns:mc="http://schemas.openxmlformats.org/markup-compatibility/2006">
              <mc:Choice xmlns:v="urn:schemas-microsoft-com:vml" Requires="v">
                <p:oleObj name="Equation" r:id="rId4" imgW="5257800" imgH="825480" progId="Equation.DSMT4">
                  <p:embed/>
                </p:oleObj>
              </mc:Choice>
              <mc:Fallback>
                <p:oleObj name="Equation" r:id="rId4" imgW="5257800" imgH="825480" progId="Equation.DSMT4">
                  <p:embed/>
                  <p:pic>
                    <p:nvPicPr>
                      <p:cNvPr id="7" name="Object 6" descr="Stock price equals 5.00 dollars over (0.10 minus 0.05) equals 100.00 dollars."/>
                      <p:cNvPicPr/>
                      <p:nvPr/>
                    </p:nvPicPr>
                    <p:blipFill>
                      <a:blip r:embed="rId5"/>
                      <a:stretch>
                        <a:fillRect/>
                      </a:stretch>
                    </p:blipFill>
                    <p:spPr>
                      <a:xfrm>
                        <a:off x="2273750" y="5188313"/>
                        <a:ext cx="4596500" cy="721587"/>
                      </a:xfrm>
                      <a:prstGeom prst="rect">
                        <a:avLst/>
                      </a:prstGeom>
                    </p:spPr>
                  </p:pic>
                </p:oleObj>
              </mc:Fallback>
            </mc:AlternateContent>
          </a:graphicData>
        </a:graphic>
      </p:graphicFrame>
    </p:spTree>
    <p:extLst>
      <p:ext uri="{BB962C8B-B14F-4D97-AF65-F5344CB8AC3E}">
        <p14:creationId xmlns:p14="http://schemas.microsoft.com/office/powerpoint/2010/main" val="72246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F8272-7B65-470E-96B5-903CD5ADF71F}"/>
              </a:ext>
            </a:extLst>
          </p:cNvPr>
          <p:cNvSpPr>
            <a:spLocks noGrp="1"/>
          </p:cNvSpPr>
          <p:nvPr>
            <p:ph type="title"/>
          </p:nvPr>
        </p:nvSpPr>
        <p:spPr/>
        <p:txBody>
          <a:bodyPr/>
          <a:lstStyle/>
          <a:p>
            <a:r>
              <a:rPr lang="en-US" sz="3200" noProof="0" dirty="0"/>
              <a:t>Appendix B: Income Statements and Balance Sheets</a:t>
            </a:r>
          </a:p>
        </p:txBody>
      </p:sp>
      <p:sp>
        <p:nvSpPr>
          <p:cNvPr id="3" name="Content Placeholder 2">
            <a:extLst>
              <a:ext uri="{FF2B5EF4-FFF2-40B4-BE49-F238E27FC236}">
                <a16:creationId xmlns:a16="http://schemas.microsoft.com/office/drawing/2014/main" id="{6237A2BB-FEBE-4DD9-A597-313BEEB4F7F8}"/>
              </a:ext>
            </a:extLst>
          </p:cNvPr>
          <p:cNvSpPr>
            <a:spLocks noGrp="1"/>
          </p:cNvSpPr>
          <p:nvPr>
            <p:ph sz="quarter" idx="13"/>
          </p:nvPr>
        </p:nvSpPr>
        <p:spPr>
          <a:xfrm>
            <a:off x="457200" y="1556327"/>
            <a:ext cx="8229600" cy="768862"/>
          </a:xfrm>
        </p:spPr>
        <p:txBody>
          <a:bodyPr/>
          <a:lstStyle/>
          <a:p>
            <a:pPr marL="432" indent="0">
              <a:buNone/>
            </a:pPr>
            <a:r>
              <a:rPr lang="en-US" sz="2000" b="1" noProof="0" dirty="0"/>
              <a:t>Describe the information contained on a firm’s income statement and balance sheet.</a:t>
            </a:r>
          </a:p>
        </p:txBody>
      </p:sp>
      <p:sp>
        <p:nvSpPr>
          <p:cNvPr id="4" name="Content Placeholder 3">
            <a:extLst>
              <a:ext uri="{FF2B5EF4-FFF2-40B4-BE49-F238E27FC236}">
                <a16:creationId xmlns:a16="http://schemas.microsoft.com/office/drawing/2014/main" id="{195D6892-76CC-4A76-932F-2106C2201EB0}"/>
              </a:ext>
            </a:extLst>
          </p:cNvPr>
          <p:cNvSpPr>
            <a:spLocks noGrp="1"/>
          </p:cNvSpPr>
          <p:nvPr>
            <p:ph sz="quarter" idx="14"/>
          </p:nvPr>
        </p:nvSpPr>
        <p:spPr>
          <a:xfrm>
            <a:off x="457200" y="2421793"/>
            <a:ext cx="8229600" cy="3665497"/>
          </a:xfrm>
        </p:spPr>
        <p:txBody>
          <a:bodyPr/>
          <a:lstStyle/>
          <a:p>
            <a:r>
              <a:rPr lang="en-US" noProof="0" dirty="0"/>
              <a:t>Corporations disclose substantial information about their business operations and financial position to actual and potential investors through issuing financial statements.</a:t>
            </a:r>
          </a:p>
          <a:p>
            <a:r>
              <a:rPr lang="en-US" noProof="0" dirty="0"/>
              <a:t>These statements are also legal reporting requirements of the Securities and Exchange Commission (S</a:t>
            </a:r>
            <a:r>
              <a:rPr lang="en-US" sz="100" noProof="0" dirty="0"/>
              <a:t> </a:t>
            </a:r>
            <a:r>
              <a:rPr lang="en-US" noProof="0" dirty="0"/>
              <a:t>E</a:t>
            </a:r>
            <a:r>
              <a:rPr lang="en-US" sz="100" noProof="0" dirty="0"/>
              <a:t> </a:t>
            </a:r>
            <a:r>
              <a:rPr lang="en-US" noProof="0" dirty="0"/>
              <a:t>C).</a:t>
            </a:r>
            <a:endParaRPr lang="en-US" b="1" noProof="0" dirty="0"/>
          </a:p>
          <a:p>
            <a:r>
              <a:rPr lang="en-US" noProof="0" dirty="0"/>
              <a:t>The two key financial statements are</a:t>
            </a:r>
          </a:p>
          <a:p>
            <a:pPr lvl="1"/>
            <a:r>
              <a:rPr lang="en-US" noProof="0" dirty="0"/>
              <a:t>The income statement</a:t>
            </a:r>
          </a:p>
          <a:p>
            <a:pPr lvl="1"/>
            <a:r>
              <a:rPr lang="en-US" noProof="0" dirty="0"/>
              <a:t>The balance sheet</a:t>
            </a:r>
          </a:p>
        </p:txBody>
      </p:sp>
    </p:spTree>
    <p:extLst>
      <p:ext uri="{BB962C8B-B14F-4D97-AF65-F5344CB8AC3E}">
        <p14:creationId xmlns:p14="http://schemas.microsoft.com/office/powerpoint/2010/main" val="1551160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Effect transition="in" filter="fade">
                                      <p:cBhvr>
                                        <p:cTn id="19" dur="500"/>
                                        <p:tgtEl>
                                          <p:spTgt spid="4">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41945"/>
            <a:ext cx="8229600" cy="771599"/>
          </a:xfrm>
        </p:spPr>
        <p:txBody>
          <a:bodyPr/>
          <a:lstStyle/>
          <a:p>
            <a:r>
              <a:rPr lang="en-US" noProof="0" dirty="0"/>
              <a:t>6.1 Types of Firms</a:t>
            </a:r>
          </a:p>
        </p:txBody>
      </p:sp>
      <p:sp>
        <p:nvSpPr>
          <p:cNvPr id="4" name="Content Placeholder 3"/>
          <p:cNvSpPr>
            <a:spLocks noGrp="1"/>
          </p:cNvSpPr>
          <p:nvPr>
            <p:ph sz="quarter" idx="13"/>
          </p:nvPr>
        </p:nvSpPr>
        <p:spPr>
          <a:xfrm>
            <a:off x="457200" y="1553096"/>
            <a:ext cx="7503459" cy="450603"/>
          </a:xfrm>
        </p:spPr>
        <p:txBody>
          <a:bodyPr/>
          <a:lstStyle/>
          <a:p>
            <a:pPr marL="432" indent="0">
              <a:buNone/>
            </a:pPr>
            <a:r>
              <a:rPr lang="en-US" sz="2000" b="1" noProof="0" dirty="0"/>
              <a:t>Categorize the major types of firms in the United States.</a:t>
            </a:r>
          </a:p>
        </p:txBody>
      </p:sp>
      <p:sp>
        <p:nvSpPr>
          <p:cNvPr id="5" name="Content Placeholder 4"/>
          <p:cNvSpPr>
            <a:spLocks noGrp="1"/>
          </p:cNvSpPr>
          <p:nvPr>
            <p:ph sz="quarter" idx="14"/>
          </p:nvPr>
        </p:nvSpPr>
        <p:spPr>
          <a:xfrm>
            <a:off x="457200" y="2202409"/>
            <a:ext cx="8229600" cy="4031277"/>
          </a:xfrm>
        </p:spPr>
        <p:txBody>
          <a:bodyPr/>
          <a:lstStyle/>
          <a:p>
            <a:pPr marL="0" lvl="0" indent="0">
              <a:buSzPts val="2200"/>
              <a:buNone/>
            </a:pPr>
            <a:r>
              <a:rPr lang="en-US" noProof="0" dirty="0"/>
              <a:t>Firms are legally categorized in the U.S. as one of the following:</a:t>
            </a:r>
          </a:p>
          <a:p>
            <a:pPr marL="0" lvl="0" indent="0">
              <a:buSzPts val="2200"/>
              <a:buNone/>
            </a:pPr>
            <a:r>
              <a:rPr lang="en-US" b="1" noProof="0" dirty="0"/>
              <a:t>Sole proprietorship</a:t>
            </a:r>
            <a:r>
              <a:rPr lang="en-US" noProof="0" dirty="0"/>
              <a:t>: A firm owned by a single individual and not organized as a corporation.</a:t>
            </a:r>
          </a:p>
          <a:p>
            <a:pPr marL="0" lvl="0" indent="0">
              <a:buSzPts val="2200"/>
              <a:buNone/>
            </a:pPr>
            <a:r>
              <a:rPr lang="en-US" b="1" noProof="0" dirty="0"/>
              <a:t>Partnership</a:t>
            </a:r>
            <a:r>
              <a:rPr lang="en-US" noProof="0" dirty="0"/>
              <a:t>: A firm owned jointly by two or more persons and not organized as a corporation.</a:t>
            </a:r>
          </a:p>
          <a:p>
            <a:pPr marL="0" lvl="0" indent="0">
              <a:buSzPts val="2200"/>
              <a:buNone/>
            </a:pPr>
            <a:r>
              <a:rPr lang="en-US" b="1" noProof="0" dirty="0"/>
              <a:t>Corporation</a:t>
            </a:r>
            <a:r>
              <a:rPr lang="en-US" noProof="0" dirty="0"/>
              <a:t>: A legal form of business that provides owners with protection from losing more than their investment should the business fail.</a:t>
            </a:r>
          </a:p>
        </p:txBody>
      </p:sp>
    </p:spTree>
    <p:extLst>
      <p:ext uri="{BB962C8B-B14F-4D97-AF65-F5344CB8AC3E}">
        <p14:creationId xmlns:p14="http://schemas.microsoft.com/office/powerpoint/2010/main" val="326105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500"/>
                                        <p:tgtEl>
                                          <p:spTgt spid="5">
                                            <p:txEl>
                                              <p:pRg st="2" end="2"/>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BCF68-0C14-418F-BEE0-5B7FDA06E295}"/>
              </a:ext>
            </a:extLst>
          </p:cNvPr>
          <p:cNvSpPr>
            <a:spLocks noGrp="1"/>
          </p:cNvSpPr>
          <p:nvPr>
            <p:ph type="title"/>
          </p:nvPr>
        </p:nvSpPr>
        <p:spPr/>
        <p:txBody>
          <a:bodyPr/>
          <a:lstStyle/>
          <a:p>
            <a:r>
              <a:rPr lang="en-US" noProof="0" dirty="0"/>
              <a:t>Income Statements</a:t>
            </a:r>
          </a:p>
        </p:txBody>
      </p:sp>
      <p:sp>
        <p:nvSpPr>
          <p:cNvPr id="3" name="Content Placeholder 2">
            <a:extLst>
              <a:ext uri="{FF2B5EF4-FFF2-40B4-BE49-F238E27FC236}">
                <a16:creationId xmlns:a16="http://schemas.microsoft.com/office/drawing/2014/main" id="{44C57771-9A39-4C96-BB59-008B69D59E06}"/>
              </a:ext>
            </a:extLst>
          </p:cNvPr>
          <p:cNvSpPr>
            <a:spLocks noGrp="1"/>
          </p:cNvSpPr>
          <p:nvPr>
            <p:ph sz="quarter" idx="13"/>
          </p:nvPr>
        </p:nvSpPr>
        <p:spPr>
          <a:xfrm>
            <a:off x="457200" y="1554921"/>
            <a:ext cx="8232775" cy="3468636"/>
          </a:xfrm>
        </p:spPr>
        <p:txBody>
          <a:bodyPr/>
          <a:lstStyle/>
          <a:p>
            <a:r>
              <a:rPr lang="en-US" noProof="0" dirty="0"/>
              <a:t>The income statement shows the firm’s revenue and the firm’s costs for a given year.</a:t>
            </a:r>
          </a:p>
          <a:p>
            <a:r>
              <a:rPr lang="en-US" noProof="0" dirty="0"/>
              <a:t>The difference between the firm’s revenue and costs is the firm’s profit or loss.</a:t>
            </a:r>
          </a:p>
          <a:p>
            <a:r>
              <a:rPr lang="en-US" noProof="0" dirty="0"/>
              <a:t>The bottom line number is the firm’s net income or after-tax accounting profit.</a:t>
            </a:r>
          </a:p>
          <a:p>
            <a:r>
              <a:rPr lang="en-US" noProof="0" dirty="0"/>
              <a:t>The next slide shows Tesla’s income statement for 2022.</a:t>
            </a:r>
          </a:p>
        </p:txBody>
      </p:sp>
    </p:spTree>
    <p:extLst>
      <p:ext uri="{BB962C8B-B14F-4D97-AF65-F5344CB8AC3E}">
        <p14:creationId xmlns:p14="http://schemas.microsoft.com/office/powerpoint/2010/main" val="2043899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DAD3D-DDED-4DAB-96CE-1E3CB11DD65C}"/>
              </a:ext>
            </a:extLst>
          </p:cNvPr>
          <p:cNvSpPr>
            <a:spLocks noGrp="1"/>
          </p:cNvSpPr>
          <p:nvPr>
            <p:ph type="title"/>
          </p:nvPr>
        </p:nvSpPr>
        <p:spPr/>
        <p:txBody>
          <a:bodyPr/>
          <a:lstStyle/>
          <a:p>
            <a:r>
              <a:rPr lang="en-US" noProof="0" dirty="0"/>
              <a:t>Tesla’s Income Statement for 2022</a:t>
            </a:r>
          </a:p>
        </p:txBody>
      </p:sp>
      <p:pic>
        <p:nvPicPr>
          <p:cNvPr id="8" name="Picture 7" descr="A chart for the accounting data. For long description in Notes pane, press F6.">
            <a:extLst>
              <a:ext uri="{FF2B5EF4-FFF2-40B4-BE49-F238E27FC236}">
                <a16:creationId xmlns:a16="http://schemas.microsoft.com/office/drawing/2014/main" id="{3E2E26E3-6DE0-DA89-56CB-24BE621F69D3}"/>
              </a:ext>
            </a:extLst>
          </p:cNvPr>
          <p:cNvPicPr>
            <a:picLocks noChangeAspect="1"/>
          </p:cNvPicPr>
          <p:nvPr/>
        </p:nvPicPr>
        <p:blipFill>
          <a:blip r:embed="rId3"/>
          <a:stretch>
            <a:fillRect/>
          </a:stretch>
        </p:blipFill>
        <p:spPr>
          <a:xfrm>
            <a:off x="763365" y="1639239"/>
            <a:ext cx="7617271" cy="2939427"/>
          </a:xfrm>
          <a:prstGeom prst="rect">
            <a:avLst/>
          </a:prstGeom>
        </p:spPr>
      </p:pic>
      <p:sp>
        <p:nvSpPr>
          <p:cNvPr id="5" name="Content Placeholder 4">
            <a:extLst>
              <a:ext uri="{FF2B5EF4-FFF2-40B4-BE49-F238E27FC236}">
                <a16:creationId xmlns:a16="http://schemas.microsoft.com/office/drawing/2014/main" id="{1E3BDBDD-FC14-4001-AA5A-93F1E44652C3}"/>
              </a:ext>
            </a:extLst>
          </p:cNvPr>
          <p:cNvSpPr>
            <a:spLocks noGrp="1"/>
          </p:cNvSpPr>
          <p:nvPr>
            <p:ph sz="quarter" idx="14"/>
          </p:nvPr>
        </p:nvSpPr>
        <p:spPr>
          <a:xfrm>
            <a:off x="457200" y="4820356"/>
            <a:ext cx="8229600" cy="1416931"/>
          </a:xfrm>
        </p:spPr>
        <p:txBody>
          <a:bodyPr/>
          <a:lstStyle/>
          <a:p>
            <a:pPr marL="432" indent="0">
              <a:buNone/>
            </a:pPr>
            <a:r>
              <a:rPr lang="en-US" sz="2000" noProof="0" dirty="0">
                <a:solidFill>
                  <a:schemeClr val="tx1"/>
                </a:solidFill>
              </a:rPr>
              <a:t>Tesla's income statement shows the company’s revenue, costs, and profit for 2022. The difference between its revenue ($81,462 million) and its operating expenses ($67,806 million) is its operating income before taxes of $13,719 million.</a:t>
            </a:r>
            <a:endParaRPr lang="en-US" sz="2800" noProof="0" dirty="0">
              <a:solidFill>
                <a:schemeClr val="tx1"/>
              </a:solidFill>
            </a:endParaRPr>
          </a:p>
        </p:txBody>
      </p:sp>
    </p:spTree>
    <p:extLst>
      <p:ext uri="{BB962C8B-B14F-4D97-AF65-F5344CB8AC3E}">
        <p14:creationId xmlns:p14="http://schemas.microsoft.com/office/powerpoint/2010/main" val="1288648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FE433C-7BE9-4A2F-8EDC-F6A30AE71D22}"/>
              </a:ext>
            </a:extLst>
          </p:cNvPr>
          <p:cNvSpPr>
            <a:spLocks noGrp="1"/>
          </p:cNvSpPr>
          <p:nvPr>
            <p:ph type="title"/>
          </p:nvPr>
        </p:nvSpPr>
        <p:spPr/>
        <p:txBody>
          <a:bodyPr/>
          <a:lstStyle/>
          <a:p>
            <a:r>
              <a:rPr lang="en-US" noProof="0" dirty="0"/>
              <a:t>Balance Sheets</a:t>
            </a:r>
          </a:p>
        </p:txBody>
      </p:sp>
      <p:sp>
        <p:nvSpPr>
          <p:cNvPr id="5" name="Content Placeholder 4">
            <a:extLst>
              <a:ext uri="{FF2B5EF4-FFF2-40B4-BE49-F238E27FC236}">
                <a16:creationId xmlns:a16="http://schemas.microsoft.com/office/drawing/2014/main" id="{FBB843B5-F67A-4F71-9BF5-017132FACDB2}"/>
              </a:ext>
            </a:extLst>
          </p:cNvPr>
          <p:cNvSpPr>
            <a:spLocks noGrp="1"/>
          </p:cNvSpPr>
          <p:nvPr>
            <p:ph sz="quarter" idx="13"/>
          </p:nvPr>
        </p:nvSpPr>
        <p:spPr>
          <a:xfrm>
            <a:off x="457200" y="1552575"/>
            <a:ext cx="8232128" cy="1269002"/>
          </a:xfrm>
        </p:spPr>
        <p:txBody>
          <a:bodyPr/>
          <a:lstStyle/>
          <a:p>
            <a:r>
              <a:rPr lang="en-US" sz="2000" noProof="0" dirty="0"/>
              <a:t>A firm’s balance sheet summarizes its financial position on a particular day, usually the end of a quarter or year.</a:t>
            </a:r>
          </a:p>
          <a:p>
            <a:r>
              <a:rPr lang="en-US" sz="2000" noProof="0" dirty="0"/>
              <a:t>The balance sheet equation is;</a:t>
            </a:r>
          </a:p>
        </p:txBody>
      </p:sp>
      <p:sp>
        <p:nvSpPr>
          <p:cNvPr id="6" name="Content Placeholder 5">
            <a:extLst>
              <a:ext uri="{FF2B5EF4-FFF2-40B4-BE49-F238E27FC236}">
                <a16:creationId xmlns:a16="http://schemas.microsoft.com/office/drawing/2014/main" id="{74CB3BEC-08FD-4A06-B7C7-1D4AFB98C49D}"/>
              </a:ext>
            </a:extLst>
          </p:cNvPr>
          <p:cNvSpPr>
            <a:spLocks noGrp="1"/>
          </p:cNvSpPr>
          <p:nvPr>
            <p:ph sz="quarter" idx="14"/>
          </p:nvPr>
        </p:nvSpPr>
        <p:spPr>
          <a:xfrm>
            <a:off x="1008063" y="2925051"/>
            <a:ext cx="5018268" cy="517475"/>
          </a:xfrm>
        </p:spPr>
        <p:txBody>
          <a:bodyPr/>
          <a:lstStyle/>
          <a:p>
            <a:pPr marL="0" lvl="1" indent="0">
              <a:buNone/>
            </a:pPr>
            <a:r>
              <a:rPr lang="en-US" sz="2000" noProof="0" dirty="0"/>
              <a:t>Assets = Liabilities + Stockholders’ Equity</a:t>
            </a:r>
          </a:p>
        </p:txBody>
      </p:sp>
      <p:sp>
        <p:nvSpPr>
          <p:cNvPr id="7" name="Content Placeholder 6">
            <a:extLst>
              <a:ext uri="{FF2B5EF4-FFF2-40B4-BE49-F238E27FC236}">
                <a16:creationId xmlns:a16="http://schemas.microsoft.com/office/drawing/2014/main" id="{3B7461F0-8A9E-4706-9C61-24E7D7454DF7}"/>
              </a:ext>
            </a:extLst>
          </p:cNvPr>
          <p:cNvSpPr>
            <a:spLocks noGrp="1"/>
          </p:cNvSpPr>
          <p:nvPr>
            <p:ph sz="quarter" idx="15"/>
          </p:nvPr>
        </p:nvSpPr>
        <p:spPr>
          <a:xfrm>
            <a:off x="457200" y="3543305"/>
            <a:ext cx="7929154" cy="2387232"/>
          </a:xfrm>
        </p:spPr>
        <p:txBody>
          <a:bodyPr/>
          <a:lstStyle/>
          <a:p>
            <a:r>
              <a:rPr lang="en-US" sz="2000" noProof="0" dirty="0"/>
              <a:t>liability is a debt or an obligation that the firm owes. </a:t>
            </a:r>
          </a:p>
          <a:p>
            <a:r>
              <a:rPr lang="en-US" sz="2000" noProof="0" dirty="0"/>
              <a:t>Subtracting the value of a firm’s liabilities from the value of its assets leaves its net worth. Because a corporation’s stockholders are its owners, net worth is often listed as </a:t>
            </a:r>
            <a:r>
              <a:rPr lang="en-US" sz="2000" b="1" noProof="0" dirty="0"/>
              <a:t>stockholders’ equity </a:t>
            </a:r>
            <a:r>
              <a:rPr lang="en-US" sz="2000" noProof="0" dirty="0"/>
              <a:t>on a balance sheet.</a:t>
            </a:r>
          </a:p>
          <a:p>
            <a:r>
              <a:rPr lang="en-US" sz="2000" noProof="0" dirty="0"/>
              <a:t>The next slide shows Tesla’s balance sheet for 2022.</a:t>
            </a:r>
          </a:p>
        </p:txBody>
      </p:sp>
    </p:spTree>
    <p:extLst>
      <p:ext uri="{BB962C8B-B14F-4D97-AF65-F5344CB8AC3E}">
        <p14:creationId xmlns:p14="http://schemas.microsoft.com/office/powerpoint/2010/main" val="3123048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fade">
                                      <p:cBhvr>
                                        <p:cTn id="19" dur="500"/>
                                        <p:tgtEl>
                                          <p:spTgt spid="7">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Effect transition="in" filter="fade">
                                      <p:cBhvr>
                                        <p:cTn id="23" dur="500"/>
                                        <p:tgtEl>
                                          <p:spTgt spid="7">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Effect transition="in" filter="fade">
                                      <p:cBhvr>
                                        <p:cTn id="2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P spid="7"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A86329-5E62-4AC7-8A3F-F8FEB975532F}"/>
              </a:ext>
            </a:extLst>
          </p:cNvPr>
          <p:cNvSpPr>
            <a:spLocks noGrp="1"/>
          </p:cNvSpPr>
          <p:nvPr>
            <p:ph type="title"/>
          </p:nvPr>
        </p:nvSpPr>
        <p:spPr/>
        <p:txBody>
          <a:bodyPr/>
          <a:lstStyle/>
          <a:p>
            <a:r>
              <a:rPr lang="en-US" sz="3200" noProof="0" dirty="0"/>
              <a:t>Twitter’s Balance Sheet as of December 31, 2018</a:t>
            </a:r>
          </a:p>
        </p:txBody>
      </p:sp>
      <p:graphicFrame>
        <p:nvGraphicFramePr>
          <p:cNvPr id="2" name="Table 1"/>
          <p:cNvGraphicFramePr>
            <a:graphicFrameLocks noGrp="1"/>
          </p:cNvGraphicFramePr>
          <p:nvPr>
            <p:extLst>
              <p:ext uri="{D42A27DB-BD31-4B8C-83A1-F6EECF244321}">
                <p14:modId xmlns:p14="http://schemas.microsoft.com/office/powerpoint/2010/main" val="2643023932"/>
              </p:ext>
            </p:extLst>
          </p:nvPr>
        </p:nvGraphicFramePr>
        <p:xfrm>
          <a:off x="535578" y="1572333"/>
          <a:ext cx="3278778" cy="2098086"/>
        </p:xfrm>
        <a:graphic>
          <a:graphicData uri="http://schemas.openxmlformats.org/drawingml/2006/table">
            <a:tbl>
              <a:tblPr firstRow="1" bandRow="1">
                <a:tableStyleId>{2D5ABB26-0587-4C30-8999-92F81FD0307C}</a:tableStyleId>
              </a:tblPr>
              <a:tblGrid>
                <a:gridCol w="2343089">
                  <a:extLst>
                    <a:ext uri="{9D8B030D-6E8A-4147-A177-3AD203B41FA5}">
                      <a16:colId xmlns:a16="http://schemas.microsoft.com/office/drawing/2014/main" val="4167338269"/>
                    </a:ext>
                  </a:extLst>
                </a:gridCol>
                <a:gridCol w="935689">
                  <a:extLst>
                    <a:ext uri="{9D8B030D-6E8A-4147-A177-3AD203B41FA5}">
                      <a16:colId xmlns:a16="http://schemas.microsoft.com/office/drawing/2014/main" val="3441451427"/>
                    </a:ext>
                  </a:extLst>
                </a:gridCol>
              </a:tblGrid>
              <a:tr h="349681">
                <a:tc>
                  <a:txBody>
                    <a:bodyPr/>
                    <a:lstStyle/>
                    <a:p>
                      <a:pPr algn="ctr"/>
                      <a:r>
                        <a:rPr lang="en-US" sz="1600" b="1" u="none" strike="noStrike" cap="none" noProof="0" dirty="0">
                          <a:solidFill>
                            <a:schemeClr val="dk1"/>
                          </a:solidFill>
                          <a:effectLst/>
                          <a:sym typeface="Arial"/>
                        </a:rPr>
                        <a:t>Assets</a:t>
                      </a:r>
                      <a:endParaRPr lang="en-US" sz="1600" noProof="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 b="1" noProof="0" dirty="0"/>
                        <a:t>Blank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08120715"/>
                  </a:ext>
                </a:extLst>
              </a:tr>
              <a:tr h="349681">
                <a:tc>
                  <a:txBody>
                    <a:bodyPr/>
                    <a:lstStyle/>
                    <a:p>
                      <a:pPr marL="80645"/>
                      <a:r>
                        <a:rPr lang="en-US" sz="1600" spc="-50" noProof="0" dirty="0">
                          <a:solidFill>
                            <a:srgbClr val="2E2D2D"/>
                          </a:solidFill>
                          <a:effectLst/>
                        </a:rPr>
                        <a:t>Current assets</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86360" algn="r"/>
                      <a:r>
                        <a:rPr lang="en-US" sz="1600" spc="-50" noProof="0" dirty="0">
                          <a:solidFill>
                            <a:srgbClr val="2E2D2D"/>
                          </a:solidFill>
                          <a:effectLst/>
                        </a:rPr>
                        <a:t>$40,917</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9754579"/>
                  </a:ext>
                </a:extLst>
              </a:tr>
              <a:tr h="349681">
                <a:tc>
                  <a:txBody>
                    <a:bodyPr/>
                    <a:lstStyle/>
                    <a:p>
                      <a:pPr marL="80645"/>
                      <a:r>
                        <a:rPr lang="en-US" sz="1600" spc="-50" noProof="0" dirty="0">
                          <a:solidFill>
                            <a:srgbClr val="2E2D2D"/>
                          </a:solidFill>
                          <a:effectLst/>
                        </a:rPr>
                        <a:t>Property and equipment</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86360" algn="r"/>
                      <a:r>
                        <a:rPr lang="en-US" sz="1600" spc="-50" noProof="0" dirty="0">
                          <a:solidFill>
                            <a:srgbClr val="2E2D2D"/>
                          </a:solidFill>
                          <a:effectLst/>
                        </a:rPr>
                        <a:t>23,548</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04567995"/>
                  </a:ext>
                </a:extLst>
              </a:tr>
              <a:tr h="349681">
                <a:tc>
                  <a:txBody>
                    <a:bodyPr/>
                    <a:lstStyle/>
                    <a:p>
                      <a:pPr marL="80645"/>
                      <a:r>
                        <a:rPr lang="en-US" sz="1600" spc="-50" noProof="0" dirty="0">
                          <a:solidFill>
                            <a:srgbClr val="2E2D2D"/>
                          </a:solidFill>
                          <a:effectLst/>
                        </a:rPr>
                        <a:t>Goodwill</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86360" algn="r"/>
                      <a:r>
                        <a:rPr lang="en-US" sz="1600" spc="-50" noProof="0" dirty="0">
                          <a:solidFill>
                            <a:srgbClr val="2E2D2D"/>
                          </a:solidFill>
                          <a:effectLst/>
                        </a:rPr>
                        <a:t>194</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6007557"/>
                  </a:ext>
                </a:extLst>
              </a:tr>
              <a:tr h="349681">
                <a:tc>
                  <a:txBody>
                    <a:bodyPr/>
                    <a:lstStyle/>
                    <a:p>
                      <a:pPr marL="80645"/>
                      <a:r>
                        <a:rPr lang="en-US" sz="1600" spc="-50" noProof="0" dirty="0">
                          <a:solidFill>
                            <a:srgbClr val="2E2D2D"/>
                          </a:solidFill>
                          <a:effectLst/>
                        </a:rPr>
                        <a:t>Other assets</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86360" algn="r"/>
                      <a:r>
                        <a:rPr lang="en-US" sz="1600" spc="-50" noProof="0" dirty="0">
                          <a:solidFill>
                            <a:srgbClr val="2E2D2D"/>
                          </a:solidFill>
                          <a:effectLst/>
                          <a:latin typeface="+mn-lt"/>
                          <a:ea typeface="Calibri" panose="020F0502020204030204" pitchFamily="34" charset="0"/>
                          <a:cs typeface="Times New Roman" panose="02020603050405020304" pitchFamily="18" charset="0"/>
                        </a:rPr>
                        <a:t>17,697</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9611793"/>
                  </a:ext>
                </a:extLst>
              </a:tr>
              <a:tr h="349681">
                <a:tc>
                  <a:txBody>
                    <a:bodyPr/>
                    <a:lstStyle/>
                    <a:p>
                      <a:pPr marL="80645"/>
                      <a:r>
                        <a:rPr lang="en-US" sz="1600" spc="-50" noProof="0" dirty="0">
                          <a:solidFill>
                            <a:srgbClr val="2E2D2D"/>
                          </a:solidFill>
                          <a:effectLst/>
                        </a:rPr>
                        <a:t>Total assets</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90170" algn="r"/>
                      <a:r>
                        <a:rPr lang="en-US" sz="1600" spc="-50" noProof="0" dirty="0">
                          <a:solidFill>
                            <a:srgbClr val="2E2D2D"/>
                          </a:solidFill>
                          <a:effectLst/>
                        </a:rPr>
                        <a:t>$82,338</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2947048"/>
                  </a:ext>
                </a:extLst>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1500570497"/>
              </p:ext>
            </p:extLst>
          </p:nvPr>
        </p:nvGraphicFramePr>
        <p:xfrm>
          <a:off x="4066904" y="1520651"/>
          <a:ext cx="4180114" cy="2149769"/>
        </p:xfrm>
        <a:graphic>
          <a:graphicData uri="http://schemas.openxmlformats.org/drawingml/2006/table">
            <a:tbl>
              <a:tblPr firstRow="1" bandRow="1">
                <a:tableStyleId>{2D5ABB26-0587-4C30-8999-92F81FD0307C}</a:tableStyleId>
              </a:tblPr>
              <a:tblGrid>
                <a:gridCol w="3338607">
                  <a:extLst>
                    <a:ext uri="{9D8B030D-6E8A-4147-A177-3AD203B41FA5}">
                      <a16:colId xmlns:a16="http://schemas.microsoft.com/office/drawing/2014/main" val="2868337988"/>
                    </a:ext>
                  </a:extLst>
                </a:gridCol>
                <a:gridCol w="841507">
                  <a:extLst>
                    <a:ext uri="{9D8B030D-6E8A-4147-A177-3AD203B41FA5}">
                      <a16:colId xmlns:a16="http://schemas.microsoft.com/office/drawing/2014/main" val="536292050"/>
                    </a:ext>
                  </a:extLst>
                </a:gridCol>
              </a:tblGrid>
              <a:tr h="559497">
                <a:tc>
                  <a:txBody>
                    <a:bodyPr/>
                    <a:lstStyle/>
                    <a:p>
                      <a:r>
                        <a:rPr lang="en-US" sz="1600" b="1" u="none" strike="noStrike" cap="none" noProof="0" dirty="0">
                          <a:solidFill>
                            <a:schemeClr val="dk1"/>
                          </a:solidFill>
                          <a:effectLst/>
                          <a:sym typeface="Arial"/>
                        </a:rPr>
                        <a:t>Liabilities and Stockholders' Equity</a:t>
                      </a:r>
                      <a:endParaRPr lang="en-US" sz="1600" noProof="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 b="1" noProof="0" dirty="0"/>
                        <a:t>Blank</a:t>
                      </a:r>
                      <a:endParaRPr lang="en-US" sz="100" b="1" noProof="0" dirty="0">
                        <a:latin typeface="+mn-l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3158046"/>
                  </a:ext>
                </a:extLst>
              </a:tr>
              <a:tr h="287083">
                <a:tc>
                  <a:txBody>
                    <a:bodyPr/>
                    <a:lstStyle/>
                    <a:p>
                      <a:pPr marL="90170"/>
                      <a:r>
                        <a:rPr lang="en-US" sz="1600" spc="-60" noProof="0" dirty="0">
                          <a:solidFill>
                            <a:srgbClr val="2E2D2D"/>
                          </a:solidFill>
                          <a:effectLst/>
                        </a:rPr>
                        <a:t>Current liabilities</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90170" algn="r"/>
                      <a:r>
                        <a:rPr lang="en-US" sz="1600" spc="-50" noProof="0" dirty="0">
                          <a:solidFill>
                            <a:srgbClr val="2E2D2D"/>
                          </a:solidFill>
                          <a:effectLst/>
                        </a:rPr>
                        <a:t>$26,709</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5510625"/>
                  </a:ext>
                </a:extLst>
              </a:tr>
              <a:tr h="287083">
                <a:tc>
                  <a:txBody>
                    <a:bodyPr/>
                    <a:lstStyle/>
                    <a:p>
                      <a:pPr marL="90170"/>
                      <a:r>
                        <a:rPr lang="en-US" sz="1600" spc="-80" noProof="0" dirty="0">
                          <a:solidFill>
                            <a:srgbClr val="2E2D2D"/>
                          </a:solidFill>
                          <a:effectLst/>
                        </a:rPr>
                        <a:t>Long-term liabilities</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90170" algn="r"/>
                      <a:r>
                        <a:rPr lang="en-US" sz="1600" spc="-50" noProof="0" dirty="0">
                          <a:solidFill>
                            <a:srgbClr val="2E2D2D"/>
                          </a:solidFill>
                          <a:effectLst/>
                        </a:rPr>
                        <a:t>10,925</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2861943"/>
                  </a:ext>
                </a:extLst>
              </a:tr>
              <a:tr h="287083">
                <a:tc>
                  <a:txBody>
                    <a:bodyPr/>
                    <a:lstStyle/>
                    <a:p>
                      <a:pPr marL="90170"/>
                      <a:r>
                        <a:rPr lang="en-US" sz="1600" spc="-80" noProof="0" dirty="0">
                          <a:solidFill>
                            <a:srgbClr val="2E2D2D"/>
                          </a:solidFill>
                          <a:effectLst/>
                        </a:rPr>
                        <a:t>Total liabilities</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90170" algn="r"/>
                      <a:r>
                        <a:rPr lang="en-US" sz="1600" spc="-50" noProof="0" dirty="0">
                          <a:solidFill>
                            <a:srgbClr val="2E2D2D"/>
                          </a:solidFill>
                          <a:effectLst/>
                        </a:rPr>
                        <a:t>37,634</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286944"/>
                  </a:ext>
                </a:extLst>
              </a:tr>
              <a:tr h="287083">
                <a:tc>
                  <a:txBody>
                    <a:bodyPr/>
                    <a:lstStyle/>
                    <a:p>
                      <a:pPr marL="90170"/>
                      <a:r>
                        <a:rPr lang="en-US" sz="1600" spc="-60" noProof="0" dirty="0">
                          <a:solidFill>
                            <a:srgbClr val="2E2D2D"/>
                          </a:solidFill>
                          <a:effectLst/>
                        </a:rPr>
                        <a:t>Stockholders' equity</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90170" algn="r"/>
                      <a:r>
                        <a:rPr lang="en-US" sz="1600" spc="-50" noProof="0" dirty="0">
                          <a:solidFill>
                            <a:srgbClr val="2E2D2D"/>
                          </a:solidFill>
                          <a:effectLst/>
                        </a:rPr>
                        <a:t>44,704</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5531783"/>
                  </a:ext>
                </a:extLst>
              </a:tr>
              <a:tr h="422317">
                <a:tc>
                  <a:txBody>
                    <a:bodyPr/>
                    <a:lstStyle/>
                    <a:p>
                      <a:pPr marL="91440" marR="205740">
                        <a:lnSpc>
                          <a:spcPct val="117000"/>
                        </a:lnSpc>
                        <a:spcBef>
                          <a:spcPts val="540"/>
                        </a:spcBef>
                        <a:spcAft>
                          <a:spcPts val="0"/>
                        </a:spcAft>
                      </a:pPr>
                      <a:r>
                        <a:rPr lang="en-US" sz="1600" spc="-105" noProof="0" dirty="0">
                          <a:solidFill>
                            <a:srgbClr val="2E2D2D"/>
                          </a:solidFill>
                          <a:effectLst/>
                        </a:rPr>
                        <a:t>Total liabilities and stockholders' </a:t>
                      </a:r>
                      <a:r>
                        <a:rPr lang="en-US" sz="1600" spc="-60" noProof="0" dirty="0">
                          <a:solidFill>
                            <a:srgbClr val="2E2D2D"/>
                          </a:solidFill>
                          <a:effectLst/>
                        </a:rPr>
                        <a:t>equity</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R="90170" algn="r"/>
                      <a:r>
                        <a:rPr lang="en-US" sz="1600" spc="-50" noProof="0" dirty="0">
                          <a:solidFill>
                            <a:srgbClr val="2E2D2D"/>
                          </a:solidFill>
                          <a:effectLst/>
                        </a:rPr>
                        <a:t>$82,338</a:t>
                      </a:r>
                      <a:endParaRPr lang="en-US" sz="1600" noProof="0" dirty="0">
                        <a:effectLst/>
                        <a:latin typeface="+mn-lt"/>
                        <a:ea typeface="Calibri" panose="020F0502020204030204" pitchFamily="34"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3062366"/>
                  </a:ext>
                </a:extLst>
              </a:tr>
            </a:tbl>
          </a:graphicData>
        </a:graphic>
      </p:graphicFrame>
      <p:sp>
        <p:nvSpPr>
          <p:cNvPr id="8" name="Content Placeholder 7">
            <a:extLst>
              <a:ext uri="{FF2B5EF4-FFF2-40B4-BE49-F238E27FC236}">
                <a16:creationId xmlns:a16="http://schemas.microsoft.com/office/drawing/2014/main" id="{DC1AF1E0-CAD0-4F22-95C4-040DA8312AE4}"/>
              </a:ext>
            </a:extLst>
          </p:cNvPr>
          <p:cNvSpPr>
            <a:spLocks noGrp="1"/>
          </p:cNvSpPr>
          <p:nvPr>
            <p:ph sz="quarter" idx="15"/>
          </p:nvPr>
        </p:nvSpPr>
        <p:spPr>
          <a:xfrm>
            <a:off x="457200" y="3870795"/>
            <a:ext cx="8232128" cy="2384232"/>
          </a:xfrm>
        </p:spPr>
        <p:txBody>
          <a:bodyPr/>
          <a:lstStyle/>
          <a:p>
            <a:pPr marL="432" indent="0">
              <a:buNone/>
            </a:pPr>
            <a:r>
              <a:rPr lang="en-US" sz="1800" noProof="0" dirty="0">
                <a:solidFill>
                  <a:schemeClr val="tx1"/>
                </a:solidFill>
              </a:rPr>
              <a:t>Assets are in the left column and liabilities and owners’ equity are in the right column.</a:t>
            </a:r>
          </a:p>
          <a:p>
            <a:r>
              <a:rPr lang="en-US" sz="1800" noProof="0" dirty="0">
                <a:solidFill>
                  <a:schemeClr val="tx1"/>
                </a:solidFill>
              </a:rPr>
              <a:t>The totals must equal or balance; stockholders’ equity balances the totals, since (by definition) it is equal to assets minus liabilities.</a:t>
            </a:r>
          </a:p>
          <a:p>
            <a:r>
              <a:rPr lang="en-US" sz="1800" noProof="0" dirty="0">
                <a:solidFill>
                  <a:schemeClr val="tx1"/>
                </a:solidFill>
              </a:rPr>
              <a:t>Current assets, or assets that can be quickly turned into cash, are listed first.</a:t>
            </a:r>
          </a:p>
          <a:p>
            <a:r>
              <a:rPr lang="en-US" sz="1800" noProof="0" dirty="0">
                <a:solidFill>
                  <a:schemeClr val="tx1"/>
                </a:solidFill>
              </a:rPr>
              <a:t>Current liabilities, those due within one year, are listed first.</a:t>
            </a:r>
          </a:p>
        </p:txBody>
      </p:sp>
    </p:spTree>
    <p:extLst>
      <p:ext uri="{BB962C8B-B14F-4D97-AF65-F5344CB8AC3E}">
        <p14:creationId xmlns:p14="http://schemas.microsoft.com/office/powerpoint/2010/main" val="1000975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Effect transition="in" filter="fade">
                                      <p:cBhvr>
                                        <p:cTn id="19" dur="500"/>
                                        <p:tgtEl>
                                          <p:spTgt spid="8">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animEffect transition="in" filter="fade">
                                      <p:cBhvr>
                                        <p:cTn id="23" dur="500"/>
                                        <p:tgtEl>
                                          <p:spTgt spid="8">
                                            <p:txEl>
                                              <p:pRg st="2" end="2"/>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fade">
                                      <p:cBhvr>
                                        <p:cTn id="27"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0FB1B-D65D-4AF1-8221-28426FB96E15}"/>
              </a:ext>
            </a:extLst>
          </p:cNvPr>
          <p:cNvSpPr>
            <a:spLocks noGrp="1"/>
          </p:cNvSpPr>
          <p:nvPr>
            <p:ph type="title"/>
          </p:nvPr>
        </p:nvSpPr>
        <p:spPr/>
        <p:txBody>
          <a:bodyPr/>
          <a:lstStyle/>
          <a:p>
            <a:r>
              <a:rPr lang="en-US" sz="3200" noProof="0" dirty="0"/>
              <a:t>Income Statements and Balance Sheets</a:t>
            </a:r>
          </a:p>
        </p:txBody>
      </p:sp>
      <p:sp>
        <p:nvSpPr>
          <p:cNvPr id="3" name="Content Placeholder 2">
            <a:extLst>
              <a:ext uri="{FF2B5EF4-FFF2-40B4-BE49-F238E27FC236}">
                <a16:creationId xmlns:a16="http://schemas.microsoft.com/office/drawing/2014/main" id="{F0BE10EE-4270-45DF-9495-1B01074D7985}"/>
              </a:ext>
            </a:extLst>
          </p:cNvPr>
          <p:cNvSpPr>
            <a:spLocks noGrp="1"/>
          </p:cNvSpPr>
          <p:nvPr>
            <p:ph sz="quarter" idx="13"/>
          </p:nvPr>
        </p:nvSpPr>
        <p:spPr>
          <a:xfrm>
            <a:off x="457200" y="1528794"/>
            <a:ext cx="8232775" cy="4305950"/>
          </a:xfrm>
        </p:spPr>
        <p:txBody>
          <a:bodyPr/>
          <a:lstStyle/>
          <a:p>
            <a:pPr marL="432" indent="0">
              <a:buNone/>
            </a:pPr>
            <a:r>
              <a:rPr lang="en-US" sz="2200" noProof="0" dirty="0"/>
              <a:t>These two financial statements are prepared by accountants using standardized rules.</a:t>
            </a:r>
          </a:p>
          <a:p>
            <a:pPr marL="432" indent="0">
              <a:buNone/>
            </a:pPr>
            <a:r>
              <a:rPr lang="en-US" sz="2200" noProof="0" dirty="0"/>
              <a:t>This practice makes it easy to compare different firms.</a:t>
            </a:r>
          </a:p>
          <a:p>
            <a:pPr marL="432" indent="0">
              <a:buNone/>
            </a:pPr>
            <a:r>
              <a:rPr lang="en-US" sz="2200" noProof="0" dirty="0"/>
              <a:t>Investors can evaluate profitability and various operational efficiencies by using data from these sources.</a:t>
            </a:r>
          </a:p>
          <a:p>
            <a:pPr marL="432" indent="0">
              <a:buNone/>
            </a:pPr>
            <a:r>
              <a:rPr lang="en-US" sz="2200" noProof="0" dirty="0"/>
              <a:t>Internal users can make comparisons with similar firms in the same industry to benchmark performance.</a:t>
            </a:r>
          </a:p>
          <a:p>
            <a:pPr marL="432" indent="0">
              <a:buNone/>
            </a:pPr>
            <a:r>
              <a:rPr lang="en-US" sz="2200" noProof="0" dirty="0"/>
              <a:t>There are numerous other groups that use the information contained in these financial statements. Lenders, regulators, and managers are among these users.</a:t>
            </a:r>
          </a:p>
        </p:txBody>
      </p:sp>
    </p:spTree>
    <p:extLst>
      <p:ext uri="{BB962C8B-B14F-4D97-AF65-F5344CB8AC3E}">
        <p14:creationId xmlns:p14="http://schemas.microsoft.com/office/powerpoint/2010/main" val="724819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noProof="0"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noProof="0" dirty="0"/>
              <a:t>This work is protected by United States copyright laws and is</a:t>
            </a:r>
            <a:r>
              <a:rPr lang="en-US" b="1" baseline="0" noProof="0" dirty="0"/>
              <a:t> </a:t>
            </a:r>
            <a:r>
              <a:rPr lang="en-US" b="1" noProof="0"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t>Who Is Liable? Limited and Unlimited Liability</a:t>
            </a:r>
          </a:p>
        </p:txBody>
      </p:sp>
      <p:sp>
        <p:nvSpPr>
          <p:cNvPr id="3" name="Content Placeholder 2"/>
          <p:cNvSpPr>
            <a:spLocks noGrp="1"/>
          </p:cNvSpPr>
          <p:nvPr>
            <p:ph sz="quarter" idx="13"/>
          </p:nvPr>
        </p:nvSpPr>
        <p:spPr>
          <a:xfrm>
            <a:off x="468490" y="1532343"/>
            <a:ext cx="8116784" cy="4462058"/>
          </a:xfrm>
        </p:spPr>
        <p:txBody>
          <a:bodyPr/>
          <a:lstStyle/>
          <a:p>
            <a:pPr marL="0" lvl="0" indent="0">
              <a:buSzPts val="2200"/>
              <a:buNone/>
            </a:pPr>
            <a:r>
              <a:rPr lang="en-US" noProof="0" dirty="0"/>
              <a:t>In sole proprietorships and partnerships, no legal distinction is made between the </a:t>
            </a:r>
            <a:r>
              <a:rPr lang="en-US" b="1" noProof="0" dirty="0"/>
              <a:t>assets</a:t>
            </a:r>
            <a:r>
              <a:rPr lang="en-US" noProof="0" dirty="0"/>
              <a:t> of the firm and the assets of its owner(s).</a:t>
            </a:r>
          </a:p>
          <a:p>
            <a:pPr marL="0" lvl="0" indent="0">
              <a:buSzPts val="2200"/>
              <a:buNone/>
            </a:pPr>
            <a:r>
              <a:rPr lang="en-US" b="1" noProof="0" dirty="0">
                <a:solidFill>
                  <a:schemeClr val="dk2"/>
                </a:solidFill>
              </a:rPr>
              <a:t>Asset</a:t>
            </a:r>
            <a:r>
              <a:rPr lang="en-US" noProof="0" dirty="0">
                <a:solidFill>
                  <a:schemeClr val="dk2"/>
                </a:solidFill>
              </a:rPr>
              <a:t>: Anything of value owned by a person or a firm.</a:t>
            </a:r>
            <a:endParaRPr lang="en-US" noProof="0" dirty="0"/>
          </a:p>
          <a:p>
            <a:pPr marL="0" lvl="0" indent="0">
              <a:buSzPts val="2200"/>
              <a:buNone/>
            </a:pPr>
            <a:r>
              <a:rPr lang="en-US" noProof="0" dirty="0">
                <a:solidFill>
                  <a:schemeClr val="dk2"/>
                </a:solidFill>
              </a:rPr>
              <a:t>This is not the case for corporations. The owners of corporations have </a:t>
            </a:r>
            <a:r>
              <a:rPr lang="en-US" b="1" noProof="0" dirty="0">
                <a:solidFill>
                  <a:schemeClr val="dk2"/>
                </a:solidFill>
              </a:rPr>
              <a:t>limited liability</a:t>
            </a:r>
            <a:r>
              <a:rPr lang="en-US" noProof="0" dirty="0">
                <a:solidFill>
                  <a:schemeClr val="dk2"/>
                </a:solidFill>
              </a:rPr>
              <a:t>, a legal provision that shields owners of the corporation from losing more than they have invested in the firm.</a:t>
            </a:r>
            <a:endParaRPr lang="en-US" noProof="0" dirty="0"/>
          </a:p>
          <a:p>
            <a:pPr marL="0" lvl="0" indent="0">
              <a:buSzPts val="2200"/>
              <a:buNone/>
            </a:pPr>
            <a:r>
              <a:rPr lang="en-US" noProof="0" dirty="0">
                <a:solidFill>
                  <a:schemeClr val="dk2"/>
                </a:solidFill>
              </a:rPr>
              <a:t>Limited liability makes raising funds easier for a firm; it also makes investing in firms easier for individuals.</a:t>
            </a:r>
            <a:endParaRPr lang="en-US" noProof="0" dirty="0"/>
          </a:p>
        </p:txBody>
      </p:sp>
    </p:spTree>
    <p:extLst>
      <p:ext uri="{BB962C8B-B14F-4D97-AF65-F5344CB8AC3E}">
        <p14:creationId xmlns:p14="http://schemas.microsoft.com/office/powerpoint/2010/main" val="1137074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noProof="0" dirty="0">
                <a:solidFill>
                  <a:schemeClr val="tx2"/>
                </a:solidFill>
              </a:rPr>
              <a:t>Table 6.1 Differences among Business Organizations</a:t>
            </a:r>
          </a:p>
        </p:txBody>
      </p:sp>
      <p:graphicFrame>
        <p:nvGraphicFramePr>
          <p:cNvPr id="3" name="Table 2"/>
          <p:cNvGraphicFramePr>
            <a:graphicFrameLocks noGrp="1"/>
          </p:cNvGraphicFramePr>
          <p:nvPr>
            <p:extLst>
              <p:ext uri="{D42A27DB-BD31-4B8C-83A1-F6EECF244321}">
                <p14:modId xmlns:p14="http://schemas.microsoft.com/office/powerpoint/2010/main" val="1905330801"/>
              </p:ext>
            </p:extLst>
          </p:nvPr>
        </p:nvGraphicFramePr>
        <p:xfrm>
          <a:off x="539750" y="1697215"/>
          <a:ext cx="8135940" cy="2194590"/>
        </p:xfrm>
        <a:graphic>
          <a:graphicData uri="http://schemas.openxmlformats.org/drawingml/2006/table">
            <a:tbl>
              <a:tblPr firstRow="1" bandRow="1">
                <a:tableStyleId>{2D5ABB26-0587-4C30-8999-92F81FD0307C}</a:tableStyleId>
              </a:tblPr>
              <a:tblGrid>
                <a:gridCol w="1435806">
                  <a:extLst>
                    <a:ext uri="{9D8B030D-6E8A-4147-A177-3AD203B41FA5}">
                      <a16:colId xmlns:a16="http://schemas.microsoft.com/office/drawing/2014/main" val="2947623159"/>
                    </a:ext>
                  </a:extLst>
                </a:gridCol>
                <a:gridCol w="2246488">
                  <a:extLst>
                    <a:ext uri="{9D8B030D-6E8A-4147-A177-3AD203B41FA5}">
                      <a16:colId xmlns:a16="http://schemas.microsoft.com/office/drawing/2014/main" val="3557408841"/>
                    </a:ext>
                  </a:extLst>
                </a:gridCol>
                <a:gridCol w="2212623">
                  <a:extLst>
                    <a:ext uri="{9D8B030D-6E8A-4147-A177-3AD203B41FA5}">
                      <a16:colId xmlns:a16="http://schemas.microsoft.com/office/drawing/2014/main" val="844140786"/>
                    </a:ext>
                  </a:extLst>
                </a:gridCol>
                <a:gridCol w="2241023">
                  <a:extLst>
                    <a:ext uri="{9D8B030D-6E8A-4147-A177-3AD203B41FA5}">
                      <a16:colId xmlns:a16="http://schemas.microsoft.com/office/drawing/2014/main" val="3675322028"/>
                    </a:ext>
                  </a:extLst>
                </a:gridCol>
              </a:tblGrid>
              <a:tr h="234611">
                <a:tc>
                  <a:txBody>
                    <a:bodyPr/>
                    <a:lstStyle/>
                    <a:p>
                      <a:pPr marL="0" marR="0" lvl="0" indent="0" algn="l" rtl="0">
                        <a:lnSpc>
                          <a:spcPct val="100000"/>
                        </a:lnSpc>
                        <a:spcBef>
                          <a:spcPts val="0"/>
                        </a:spcBef>
                        <a:spcAft>
                          <a:spcPts val="0"/>
                        </a:spcAft>
                        <a:buClr>
                          <a:srgbClr val="000000"/>
                        </a:buClr>
                        <a:buSzPts val="1400"/>
                        <a:buFont typeface="Arial"/>
                        <a:buNone/>
                      </a:pPr>
                      <a:r>
                        <a:rPr lang="en-US" sz="100" b="1" u="none" strike="noStrike" cap="none" dirty="0">
                          <a:solidFill>
                            <a:schemeClr val="tx1"/>
                          </a:solidFill>
                          <a:latin typeface="+mn-lt"/>
                          <a:ea typeface="Arial"/>
                          <a:cs typeface="Arial"/>
                          <a:sym typeface="Arial"/>
                        </a:rPr>
                        <a:t>Blank</a:t>
                      </a:r>
                      <a:endParaRPr sz="100" b="1" u="none" strike="noStrike" cap="none" dirty="0">
                        <a:solidFill>
                          <a:schemeClr val="tx1"/>
                        </a:solidFill>
                        <a:latin typeface="+mn-lt"/>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dirty="0">
                          <a:latin typeface="+mn-lt"/>
                          <a:ea typeface="Arial"/>
                          <a:cs typeface="Arial"/>
                          <a:sym typeface="Arial"/>
                        </a:rPr>
                        <a:t>Sole Proprietorship</a:t>
                      </a:r>
                      <a:endParaRPr sz="1400" u="none" strike="noStrike" cap="none" dirty="0">
                        <a:latin typeface="+mn-lt"/>
                        <a:ea typeface="Arial"/>
                        <a:cs typeface="Arial"/>
                        <a:sym typeface="Arial"/>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dirty="0">
                          <a:latin typeface="+mn-lt"/>
                          <a:ea typeface="Arial"/>
                          <a:cs typeface="Arial"/>
                          <a:sym typeface="Arial"/>
                        </a:rPr>
                        <a:t>Partnership</a:t>
                      </a:r>
                      <a:endParaRPr sz="1400" u="none" strike="noStrike" cap="none" dirty="0">
                        <a:latin typeface="+mn-lt"/>
                        <a:ea typeface="Arial"/>
                        <a:cs typeface="Arial"/>
                        <a:sym typeface="Arial"/>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dirty="0">
                          <a:latin typeface="+mn-lt"/>
                          <a:ea typeface="Arial"/>
                          <a:cs typeface="Arial"/>
                          <a:sym typeface="Arial"/>
                        </a:rPr>
                        <a:t>Corporation</a:t>
                      </a:r>
                      <a:endParaRPr sz="1400" u="none" strike="noStrike" cap="none" dirty="0">
                        <a:latin typeface="+mn-lt"/>
                        <a:ea typeface="Arial"/>
                        <a:cs typeface="Arial"/>
                        <a:sym typeface="Arial"/>
                      </a:endParaRPr>
                    </a:p>
                  </a:txBody>
                  <a:tcPr marL="45725" marR="45725"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3111142"/>
                  </a:ext>
                </a:extLst>
              </a:tr>
              <a:tr h="717623">
                <a:tc>
                  <a:txBody>
                    <a:bodyPr/>
                    <a:lstStyle/>
                    <a:p>
                      <a:pPr marL="0" marR="0" lvl="0" indent="0" algn="l" rtl="0">
                        <a:lnSpc>
                          <a:spcPct val="100000"/>
                        </a:lnSpc>
                        <a:spcBef>
                          <a:spcPts val="0"/>
                        </a:spcBef>
                        <a:spcAft>
                          <a:spcPts val="0"/>
                        </a:spcAft>
                        <a:buClr>
                          <a:srgbClr val="000000"/>
                        </a:buClr>
                        <a:buSzPts val="1400"/>
                        <a:buFont typeface="Arial"/>
                        <a:buNone/>
                      </a:pPr>
                      <a:r>
                        <a:rPr lang="en-US" sz="1400" b="0" u="none" strike="noStrike" cap="none" dirty="0">
                          <a:latin typeface="+mn-lt"/>
                          <a:ea typeface="Arial"/>
                          <a:cs typeface="Arial"/>
                          <a:sym typeface="Arial"/>
                        </a:rPr>
                        <a:t>Advantages</a:t>
                      </a:r>
                      <a:endParaRPr sz="1400" b="0" u="none" strike="noStrike" cap="none" dirty="0">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latin typeface="+mn-lt"/>
                          <a:ea typeface="Arial"/>
                          <a:cs typeface="Arial"/>
                          <a:sym typeface="Arial"/>
                        </a:rPr>
                        <a:t>Control by owner</a:t>
                      </a:r>
                      <a:endParaRPr dirty="0">
                        <a:latin typeface="+mn-lt"/>
                      </a:endParaRPr>
                    </a:p>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No layers of management</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Ability to share ownership responsibilities</a:t>
                      </a:r>
                      <a:endParaRPr dirty="0">
                        <a:latin typeface="+mn-lt"/>
                      </a:endParaRPr>
                    </a:p>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Ability to share risks</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Limited personal liability</a:t>
                      </a:r>
                      <a:endParaRPr dirty="0">
                        <a:latin typeface="+mn-lt"/>
                      </a:endParaRPr>
                    </a:p>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Greater ability to raise funds</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4970931"/>
                  </a:ext>
                </a:extLst>
              </a:tr>
              <a:tr h="680775">
                <a:tc>
                  <a:txBody>
                    <a:bodyPr/>
                    <a:lstStyle/>
                    <a:p>
                      <a:pPr marL="0" marR="0" lvl="0" indent="0" algn="l" rtl="0">
                        <a:lnSpc>
                          <a:spcPct val="100000"/>
                        </a:lnSpc>
                        <a:spcBef>
                          <a:spcPts val="0"/>
                        </a:spcBef>
                        <a:spcAft>
                          <a:spcPts val="0"/>
                        </a:spcAft>
                        <a:buClr>
                          <a:srgbClr val="000000"/>
                        </a:buClr>
                        <a:buSzPts val="1400"/>
                        <a:buFont typeface="Arial"/>
                        <a:buNone/>
                      </a:pPr>
                      <a:r>
                        <a:rPr lang="en-US" sz="1400" b="0" u="none" strike="noStrike" cap="none" dirty="0">
                          <a:latin typeface="+mn-lt"/>
                          <a:ea typeface="Arial"/>
                          <a:cs typeface="Arial"/>
                          <a:sym typeface="Arial"/>
                        </a:rPr>
                        <a:t>Disadvantages</a:t>
                      </a:r>
                      <a:endParaRPr sz="1400" b="0" u="none" strike="noStrike" cap="none" dirty="0">
                        <a:latin typeface="+mn-lt"/>
                        <a:ea typeface="Arial"/>
                        <a:cs typeface="Arial"/>
                        <a:sym typeface="Arial"/>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Unlimited personal liability</a:t>
                      </a:r>
                      <a:endParaRPr dirty="0">
                        <a:latin typeface="+mn-lt"/>
                      </a:endParaRPr>
                    </a:p>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Limited ability to raise funds</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Unlimited personal liability</a:t>
                      </a:r>
                      <a:endParaRPr dirty="0">
                        <a:latin typeface="+mn-lt"/>
                      </a:endParaRPr>
                    </a:p>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latin typeface="+mn-lt"/>
                        </a:rPr>
                        <a:t>Limited ability to raise funds</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Costly to organize</a:t>
                      </a:r>
                      <a:endParaRPr dirty="0">
                        <a:latin typeface="+mn-lt"/>
                      </a:endParaRPr>
                    </a:p>
                    <a:p>
                      <a:pPr marL="445769" marR="0" lvl="0" indent="-285749" algn="l" rtl="0">
                        <a:lnSpc>
                          <a:spcPct val="100000"/>
                        </a:lnSpc>
                        <a:spcBef>
                          <a:spcPts val="0"/>
                        </a:spcBef>
                        <a:spcAft>
                          <a:spcPts val="0"/>
                        </a:spcAft>
                        <a:buClr>
                          <a:schemeClr val="tx2"/>
                        </a:buClr>
                        <a:buSzPct val="100000"/>
                        <a:buFont typeface="Arial"/>
                        <a:buChar char="•"/>
                      </a:pPr>
                      <a:r>
                        <a:rPr lang="en-US" sz="1400" u="none" strike="noStrike" cap="none" dirty="0">
                          <a:solidFill>
                            <a:schemeClr val="dk1"/>
                          </a:solidFill>
                          <a:latin typeface="+mn-lt"/>
                          <a:ea typeface="Arial"/>
                          <a:cs typeface="Arial"/>
                          <a:sym typeface="Arial"/>
                        </a:rPr>
                        <a:t>May face double taxation of its profits</a:t>
                      </a:r>
                      <a:endParaRPr sz="1400" u="none" strike="noStrike" cap="none" dirty="0">
                        <a:latin typeface="+mn-lt"/>
                      </a:endParaRPr>
                    </a:p>
                  </a:txBody>
                  <a:tcPr marL="45725" marR="45725" marT="45725" marB="457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5464259"/>
                  </a:ext>
                </a:extLst>
              </a:tr>
            </a:tbl>
          </a:graphicData>
        </a:graphic>
      </p:graphicFrame>
      <p:sp>
        <p:nvSpPr>
          <p:cNvPr id="5" name="Content Placeholder 4"/>
          <p:cNvSpPr>
            <a:spLocks noGrp="1"/>
          </p:cNvSpPr>
          <p:nvPr>
            <p:ph sz="quarter" idx="14"/>
          </p:nvPr>
        </p:nvSpPr>
        <p:spPr>
          <a:xfrm>
            <a:off x="457200" y="4139566"/>
            <a:ext cx="8229600" cy="1811358"/>
          </a:xfrm>
        </p:spPr>
        <p:txBody>
          <a:bodyPr/>
          <a:lstStyle/>
          <a:p>
            <a:pPr marL="0" lvl="0" indent="0">
              <a:buSzPts val="2200"/>
              <a:buNone/>
            </a:pPr>
            <a:r>
              <a:rPr lang="en-US" sz="2000" noProof="0" dirty="0"/>
              <a:t>There is not a unique </a:t>
            </a:r>
            <a:r>
              <a:rPr lang="en-US" sz="2000" b="1" noProof="0" dirty="0"/>
              <a:t>best</a:t>
            </a:r>
            <a:r>
              <a:rPr lang="en-US" sz="2000" i="1" noProof="0" dirty="0"/>
              <a:t> </a:t>
            </a:r>
            <a:r>
              <a:rPr lang="en-US" sz="2000" noProof="0" dirty="0"/>
              <a:t>business structure.</a:t>
            </a:r>
          </a:p>
          <a:p>
            <a:pPr marL="0" lvl="0" indent="0">
              <a:buSzPts val="2200"/>
              <a:buNone/>
            </a:pPr>
            <a:r>
              <a:rPr lang="en-US" sz="2000" noProof="0" dirty="0">
                <a:solidFill>
                  <a:schemeClr val="dk2"/>
                </a:solidFill>
              </a:rPr>
              <a:t>Corporations benefit from limited liability but are expensive to organize.</a:t>
            </a:r>
            <a:endParaRPr lang="en-US" sz="2000" noProof="0" dirty="0"/>
          </a:p>
          <a:p>
            <a:pPr marL="0" lvl="0" indent="0">
              <a:buSzPts val="2200"/>
              <a:buNone/>
            </a:pPr>
            <a:r>
              <a:rPr lang="en-US" sz="2000" noProof="0" dirty="0">
                <a:solidFill>
                  <a:schemeClr val="dk2"/>
                </a:solidFill>
              </a:rPr>
              <a:t>Also, their profits may be taxed twice: once as corporate profits and again when the profits are disbursed to investors.</a:t>
            </a:r>
            <a:endParaRPr lang="en-US" sz="2000" noProof="0" dirty="0"/>
          </a:p>
        </p:txBody>
      </p:sp>
    </p:spTree>
    <p:extLst>
      <p:ext uri="{BB962C8B-B14F-4D97-AF65-F5344CB8AC3E}">
        <p14:creationId xmlns:p14="http://schemas.microsoft.com/office/powerpoint/2010/main" val="655843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600" noProof="0" dirty="0"/>
              <a:t>Figure 6.1 Business Organizations: Sole Proprietorships, Partnerships, and Corporations</a:t>
            </a:r>
          </a:p>
        </p:txBody>
      </p:sp>
      <p:pic>
        <p:nvPicPr>
          <p:cNvPr id="3" name="Picture 2" descr="Circle graphs A, B, and C depict business organizations’ sole proprietorships, partnerships, and corporations percentages. For long description in Notes pane, press F6."/>
          <p:cNvPicPr>
            <a:picLocks noChangeAspect="1"/>
          </p:cNvPicPr>
          <p:nvPr/>
        </p:nvPicPr>
        <p:blipFill>
          <a:blip r:embed="rId3"/>
          <a:stretch>
            <a:fillRect/>
          </a:stretch>
        </p:blipFill>
        <p:spPr>
          <a:xfrm>
            <a:off x="530532" y="1602163"/>
            <a:ext cx="8082937" cy="2958615"/>
          </a:xfrm>
          <a:prstGeom prst="rect">
            <a:avLst/>
          </a:prstGeom>
        </p:spPr>
      </p:pic>
      <p:sp>
        <p:nvSpPr>
          <p:cNvPr id="7" name="Content Placeholder 6"/>
          <p:cNvSpPr>
            <a:spLocks noGrp="1"/>
          </p:cNvSpPr>
          <p:nvPr>
            <p:ph sz="quarter" idx="16"/>
          </p:nvPr>
        </p:nvSpPr>
        <p:spPr>
          <a:xfrm>
            <a:off x="457200" y="4724099"/>
            <a:ext cx="8229600" cy="1511601"/>
          </a:xfrm>
        </p:spPr>
        <p:txBody>
          <a:bodyPr/>
          <a:lstStyle/>
          <a:p>
            <a:pPr marL="0" lvl="0" indent="0">
              <a:spcBef>
                <a:spcPts val="1200"/>
              </a:spcBef>
              <a:buSzPts val="2200"/>
              <a:buNone/>
            </a:pPr>
            <a:r>
              <a:rPr lang="en-US" sz="2000" noProof="0" dirty="0">
                <a:latin typeface="+mn-lt"/>
              </a:rPr>
              <a:t>Nearly three quarters of firms are sole proprietorships, and just one in six is a corporation.</a:t>
            </a:r>
          </a:p>
          <a:p>
            <a:pPr marL="0" lvl="0" indent="0">
              <a:spcBef>
                <a:spcPts val="1200"/>
              </a:spcBef>
              <a:buSzPts val="2200"/>
              <a:buNone/>
            </a:pPr>
            <a:r>
              <a:rPr lang="en-US" sz="2000" noProof="0" dirty="0">
                <a:latin typeface="+mn-lt"/>
              </a:rPr>
              <a:t>But since larger firms tend to be corporations, most economic activity takes place through them.</a:t>
            </a:r>
          </a:p>
        </p:txBody>
      </p:sp>
    </p:spTree>
    <p:extLst>
      <p:ext uri="{BB962C8B-B14F-4D97-AF65-F5344CB8AC3E}">
        <p14:creationId xmlns:p14="http://schemas.microsoft.com/office/powerpoint/2010/main" val="2273461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fade">
                                      <p:cBhvr>
                                        <p:cTn id="15"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noProof="0" dirty="0"/>
              <a:t>Apply the Concept: What Explains the Recent Surge in New Businesses Being Started? </a:t>
            </a:r>
            <a:r>
              <a:rPr lang="en-US" sz="2000" b="0" noProof="0" dirty="0"/>
              <a:t>(1 of 2)</a:t>
            </a:r>
            <a:endParaRPr lang="en-US" sz="2000" noProof="0" dirty="0"/>
          </a:p>
        </p:txBody>
      </p:sp>
      <p:pic>
        <p:nvPicPr>
          <p:cNvPr id="5" name="Picture 4" descr="A graph plots the number of new firms over the years from 2005 to 2022. For long description in Notes pane, press F6.">
            <a:extLst>
              <a:ext uri="{FF2B5EF4-FFF2-40B4-BE49-F238E27FC236}">
                <a16:creationId xmlns:a16="http://schemas.microsoft.com/office/drawing/2014/main" id="{E4D852B5-2934-2BC7-EDF9-CE1B9C6497EE}"/>
              </a:ext>
            </a:extLst>
          </p:cNvPr>
          <p:cNvPicPr>
            <a:picLocks noChangeAspect="1"/>
          </p:cNvPicPr>
          <p:nvPr/>
        </p:nvPicPr>
        <p:blipFill>
          <a:blip r:embed="rId3"/>
          <a:stretch>
            <a:fillRect/>
          </a:stretch>
        </p:blipFill>
        <p:spPr>
          <a:xfrm>
            <a:off x="1874317" y="1589635"/>
            <a:ext cx="5395367" cy="2908582"/>
          </a:xfrm>
          <a:prstGeom prst="rect">
            <a:avLst/>
          </a:prstGeom>
        </p:spPr>
      </p:pic>
      <p:sp>
        <p:nvSpPr>
          <p:cNvPr id="6" name="Content Placeholder 5"/>
          <p:cNvSpPr>
            <a:spLocks noGrp="1"/>
          </p:cNvSpPr>
          <p:nvPr>
            <p:ph sz="quarter" idx="15"/>
          </p:nvPr>
        </p:nvSpPr>
        <p:spPr>
          <a:xfrm>
            <a:off x="457200" y="4746978"/>
            <a:ext cx="8300720" cy="1501422"/>
          </a:xfrm>
        </p:spPr>
        <p:txBody>
          <a:bodyPr/>
          <a:lstStyle/>
          <a:p>
            <a:pPr marL="0" lvl="0" indent="0">
              <a:spcBef>
                <a:spcPts val="1000"/>
              </a:spcBef>
              <a:buSzPts val="2200"/>
              <a:buNone/>
            </a:pPr>
            <a:r>
              <a:rPr lang="en-US" sz="1600" noProof="0" dirty="0"/>
              <a:t>After the Great Recession of 2007-2009, new firm formation slowed. It plunged further as the Covid-19 pandemic started, but then sharply increased to pre-Great Recession levels.</a:t>
            </a:r>
          </a:p>
          <a:p>
            <a:pPr marL="0" lvl="0" indent="0">
              <a:spcBef>
                <a:spcPts val="1000"/>
              </a:spcBef>
              <a:buSzPts val="2200"/>
              <a:buNone/>
            </a:pPr>
            <a:r>
              <a:rPr lang="en-US" sz="1600" noProof="0" dirty="0"/>
              <a:t>What caused low levels of new firm formation in the 2010s? Economists are uncertain, but thought it was some combination of slowing technological progress, increased government regulation, and decreased interest in entrepreneurship among young people.</a:t>
            </a:r>
          </a:p>
        </p:txBody>
      </p:sp>
    </p:spTree>
    <p:extLst>
      <p:ext uri="{BB962C8B-B14F-4D97-AF65-F5344CB8AC3E}">
        <p14:creationId xmlns:p14="http://schemas.microsoft.com/office/powerpoint/2010/main" val="1268794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6D90B95B22DD945BDFF45EB84A5E21C" ma:contentTypeVersion="11" ma:contentTypeDescription="Create a new document." ma:contentTypeScope="" ma:versionID="d64c759ff087fb2f361248d72b503ae0">
  <xsd:schema xmlns:xsd="http://www.w3.org/2001/XMLSchema" xmlns:xs="http://www.w3.org/2001/XMLSchema" xmlns:p="http://schemas.microsoft.com/office/2006/metadata/properties" xmlns:ns2="7c1bd8dc-4e40-424f-a15f-9ffcd522197f" xmlns:ns3="6125ffc9-2c56-435e-8267-1393444907b2" targetNamespace="http://schemas.microsoft.com/office/2006/metadata/properties" ma:root="true" ma:fieldsID="7322cfddf5e3a731f65b591fdc9947f5" ns2:_="" ns3:_="">
    <xsd:import namespace="7c1bd8dc-4e40-424f-a15f-9ffcd522197f"/>
    <xsd:import namespace="6125ffc9-2c56-435e-8267-1393444907b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1bd8dc-4e40-424f-a15f-9ffcd52219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125ffc9-2c56-435e-8267-1393444907b2"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489128B-46BF-45E8-9C49-74AC4F7F2D8B}">
  <ds:schemaRefs>
    <ds:schemaRef ds:uri="http://schemas.microsoft.com/sharepoint/v3/contenttype/forms"/>
  </ds:schemaRefs>
</ds:datastoreItem>
</file>

<file path=customXml/itemProps2.xml><?xml version="1.0" encoding="utf-8"?>
<ds:datastoreItem xmlns:ds="http://schemas.openxmlformats.org/officeDocument/2006/customXml" ds:itemID="{7490DDCD-B309-47F3-954F-26FD06CEA5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1bd8dc-4e40-424f-a15f-9ffcd522197f"/>
    <ds:schemaRef ds:uri="6125ffc9-2c56-435e-8267-1393444907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8323753-4A3B-4584-BAEA-40341869723D}">
  <ds:schemaRefs>
    <ds:schemaRef ds:uri="http://purl.org/dc/elements/1.1/"/>
    <ds:schemaRef ds:uri="http://schemas.openxmlformats.org/package/2006/metadata/core-properties"/>
    <ds:schemaRef ds:uri="http://www.w3.org/XML/1998/namespace"/>
    <ds:schemaRef ds:uri="http://schemas.microsoft.com/office/2006/documentManagement/types"/>
    <ds:schemaRef ds:uri="http://purl.org/dc/dcmitype/"/>
    <ds:schemaRef ds:uri="http://schemas.microsoft.com/office/2006/metadata/properties"/>
    <ds:schemaRef ds:uri="http://schemas.microsoft.com/office/infopath/2007/PartnerControls"/>
    <ds:schemaRef ds:uri="6125ffc9-2c56-435e-8267-1393444907b2"/>
    <ds:schemaRef ds:uri="7c1bd8dc-4e40-424f-a15f-9ffcd522197f"/>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1510</TotalTime>
  <Words>5889</Words>
  <Application>Microsoft Office PowerPoint</Application>
  <PresentationFormat>On-screen Show (4:3)</PresentationFormat>
  <Paragraphs>434</Paragraphs>
  <Slides>55</Slides>
  <Notes>22</Notes>
  <HiddenSlides>0</HiddenSlides>
  <MMClips>0</MMClips>
  <ScaleCrop>false</ScaleCrop>
  <HeadingPairs>
    <vt:vector size="8" baseType="variant">
      <vt:variant>
        <vt:lpstr>Fonts Used</vt:lpstr>
      </vt:variant>
      <vt:variant>
        <vt:i4>4</vt:i4>
      </vt:variant>
      <vt:variant>
        <vt:lpstr>Theme</vt:lpstr>
      </vt:variant>
      <vt:variant>
        <vt:i4>2</vt:i4>
      </vt:variant>
      <vt:variant>
        <vt:lpstr>Embedded OLE Servers</vt:lpstr>
      </vt:variant>
      <vt:variant>
        <vt:i4>1</vt:i4>
      </vt:variant>
      <vt:variant>
        <vt:lpstr>Slide Titles</vt:lpstr>
      </vt:variant>
      <vt:variant>
        <vt:i4>55</vt:i4>
      </vt:variant>
    </vt:vector>
  </HeadingPairs>
  <TitlesOfParts>
    <vt:vector size="62" baseType="lpstr">
      <vt:lpstr>Verdana</vt:lpstr>
      <vt:lpstr>Times New Roman</vt:lpstr>
      <vt:lpstr>Noto Sans Symbols</vt:lpstr>
      <vt:lpstr>Arial</vt:lpstr>
      <vt:lpstr>USHE</vt:lpstr>
      <vt:lpstr>USHE_slide options</vt:lpstr>
      <vt:lpstr>Equation</vt:lpstr>
      <vt:lpstr>Macroeconomics</vt:lpstr>
      <vt:lpstr>Chapter Outline</vt:lpstr>
      <vt:lpstr>Why Did Elon Musk Turn X into a Private Firm?</vt:lpstr>
      <vt:lpstr>Why Study Firm Structure, Finance, and Governance?</vt:lpstr>
      <vt:lpstr>6.1 Types of Firms</vt:lpstr>
      <vt:lpstr>Who Is Liable? Limited and Unlimited Liability</vt:lpstr>
      <vt:lpstr>Table 6.1 Differences among Business Organizations</vt:lpstr>
      <vt:lpstr>Figure 6.1 Business Organizations: Sole Proprietorships, Partnerships, and Corporations</vt:lpstr>
      <vt:lpstr>Apply the Concept: What Explains the Recent Surge in New Businesses Being Started? (1 of 2)</vt:lpstr>
      <vt:lpstr>Apply the Concept: What Explains the Recent Surge in New Businesses Being Started? (2 of 2)</vt:lpstr>
      <vt:lpstr>Corporate Structure and Corporate Governance</vt:lpstr>
      <vt:lpstr>The Structure of Corporations and the Principal-Agent Problem</vt:lpstr>
      <vt:lpstr>Figure 6.2 The Structure of the Typical Corporation</vt:lpstr>
      <vt:lpstr>Can the Principal-Agent Problem Be Resolved?</vt:lpstr>
      <vt:lpstr>Apply the Concept: Multinational Corporations</vt:lpstr>
      <vt:lpstr>6.2 How Firms Raise Funds</vt:lpstr>
      <vt:lpstr>Sources of External Funds: Indirect Finance</vt:lpstr>
      <vt:lpstr>Sources of External Funds: Direct Finance</vt:lpstr>
      <vt:lpstr>Bonds</vt:lpstr>
      <vt:lpstr>Apply the Concept: Are Governments Likely to Default on Their Bonds? (1 of 2)</vt:lpstr>
      <vt:lpstr>Apply the Concept: Are Governments Likely to Default on Their Bonds? (2 of 2)</vt:lpstr>
      <vt:lpstr>Stocks</vt:lpstr>
      <vt:lpstr>Mutual Funds and Exchange-Traded Funds</vt:lpstr>
      <vt:lpstr>Stock and Bond Markets Provide Capital—And Information</vt:lpstr>
      <vt:lpstr>The Fluctuating Stock Market</vt:lpstr>
      <vt:lpstr>Figure 6.3 Movements in the S&amp;P 500, 1989-2022</vt:lpstr>
      <vt:lpstr>Why Is It So Hard to Beat the Market?</vt:lpstr>
      <vt:lpstr>Table 6.2 Returns From Investing in Different Assets (1 of 2)</vt:lpstr>
      <vt:lpstr>Table 6.2 Returns From Investing in Different Assets (2 of 2)</vt:lpstr>
      <vt:lpstr>Apply the Concept: Why Is Peloton a $4 Billion Company if It Almost Always Loses Money? (1 of 2)</vt:lpstr>
      <vt:lpstr>Apply the Concept: Why Is Peloton a $4 Billion Company if It Almost Always Loses Money? (2 of 2)</vt:lpstr>
      <vt:lpstr>6.3 Using Financial Statements to Evaluate a Corporation</vt:lpstr>
      <vt:lpstr>What’s in a Firm’s Financial Statements?</vt:lpstr>
      <vt:lpstr>Accounting Profit</vt:lpstr>
      <vt:lpstr>Purposes of Accountants versus Economists</vt:lpstr>
      <vt:lpstr>Economic Profit</vt:lpstr>
      <vt:lpstr>Problems in Corporate Governance</vt:lpstr>
      <vt:lpstr>Regulations Can Increase Confidence in the Financial System</vt:lpstr>
      <vt:lpstr>Apply the Concept: Should Investors Worry about Corporate Governance at Lyft? (1 of 2)</vt:lpstr>
      <vt:lpstr>Apply the Concept: Should Investors Worry about Corporate Governance at Lyft? (2 of 2)</vt:lpstr>
      <vt:lpstr>Appendix A: Using Present Value</vt:lpstr>
      <vt:lpstr>Present and Future Value</vt:lpstr>
      <vt:lpstr>Present Value of a Series of Payments</vt:lpstr>
      <vt:lpstr>Using Present Value to Calculate Asset Prices</vt:lpstr>
      <vt:lpstr>Using Present Value to Calculate Bond Prices (1 of 2)</vt:lpstr>
      <vt:lpstr>Using Present Value to Calculate Bond Prices (2 of 2)</vt:lpstr>
      <vt:lpstr>Using Present Value to Calculate Stock Prices (1 of 2)</vt:lpstr>
      <vt:lpstr>Using Present Value to Calculate Stock Prices (2 of 2)</vt:lpstr>
      <vt:lpstr>Appendix B: Income Statements and Balance Sheets</vt:lpstr>
      <vt:lpstr>Income Statements</vt:lpstr>
      <vt:lpstr>Tesla’s Income Statement for 2022</vt:lpstr>
      <vt:lpstr>Balance Sheets</vt:lpstr>
      <vt:lpstr>Twitter’s Balance Sheet as of December 31, 2018</vt:lpstr>
      <vt:lpstr>Income Statements and Balance Sheets</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Macroeconomics, Ninth Edition, Chapter 6, Firms, the Stock Market, and Corporate Governance</dc:title>
  <dc:subject>Economics</dc:subject>
  <dc:creator>Hubbard/O'Brien</dc:creator>
  <cp:keywords>Macroeconomics</cp:keywords>
  <dc:description>Long description alt-text is inserted in the notes pane; Additional author contents are available on the Notes Pane;</dc:description>
  <cp:lastModifiedBy>Chiranjeevi Kumar</cp:lastModifiedBy>
  <cp:revision>900</cp:revision>
  <dcterms:modified xsi:type="dcterms:W3CDTF">2024-05-03T11:40:52Z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0x01010086D90B95B22DD945BDFF45EB84A5E21C</vt:lpwstr>
  </property>
</Properties>
</file>